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29"/>
  </p:notesMasterIdLst>
  <p:sldIdLst>
    <p:sldId id="262" r:id="rId2"/>
    <p:sldId id="361" r:id="rId3"/>
    <p:sldId id="256" r:id="rId4"/>
    <p:sldId id="360" r:id="rId5"/>
    <p:sldId id="257" r:id="rId6"/>
    <p:sldId id="270" r:id="rId7"/>
    <p:sldId id="258" r:id="rId8"/>
    <p:sldId id="271" r:id="rId9"/>
    <p:sldId id="304" r:id="rId10"/>
    <p:sldId id="264" r:id="rId11"/>
    <p:sldId id="259" r:id="rId12"/>
    <p:sldId id="265" r:id="rId13"/>
    <p:sldId id="359" r:id="rId14"/>
    <p:sldId id="266" r:id="rId15"/>
    <p:sldId id="365" r:id="rId16"/>
    <p:sldId id="368" r:id="rId17"/>
    <p:sldId id="369" r:id="rId18"/>
    <p:sldId id="370" r:id="rId19"/>
    <p:sldId id="366" r:id="rId20"/>
    <p:sldId id="362" r:id="rId21"/>
    <p:sldId id="363" r:id="rId22"/>
    <p:sldId id="364" r:id="rId23"/>
    <p:sldId id="269" r:id="rId24"/>
    <p:sldId id="260" r:id="rId25"/>
    <p:sldId id="261" r:id="rId26"/>
    <p:sldId id="263" r:id="rId27"/>
    <p:sldId id="36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E6E6"/>
    <a:srgbClr val="F0A22E"/>
    <a:srgbClr val="4E3B30"/>
    <a:srgbClr val="C6C6C6"/>
    <a:srgbClr val="A30A6C"/>
    <a:srgbClr val="D5212C"/>
    <a:srgbClr val="00CCFF"/>
    <a:srgbClr val="794A8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68" d="100"/>
          <a:sy n="68" d="100"/>
        </p:scale>
        <p:origin x="7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B3CA3-0C40-4CC1-B9E1-8E6F38487578}" type="datetimeFigureOut">
              <a:rPr lang="en-IN" smtClean="0"/>
              <a:t>09-06-2022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3098E-2A48-4F76-B71C-DC54CBE4C140}" type="slidenum">
              <a:rPr lang="en-IN" smtClean="0"/>
              <a:t>‹#›</a:t>
            </a:fld>
            <a:endParaRPr lang="en-IN"/>
          </a:p>
        </p:txBody>
      </p:sp>
    </p:spTree>
    <p:extLst>
      <p:ext uri="{BB962C8B-B14F-4D97-AF65-F5344CB8AC3E}">
        <p14:creationId xmlns:p14="http://schemas.microsoft.com/office/powerpoint/2010/main" val="106517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13</a:t>
            </a:fld>
            <a:endParaRPr lang="en-US"/>
          </a:p>
        </p:txBody>
      </p:sp>
    </p:spTree>
    <p:extLst>
      <p:ext uri="{BB962C8B-B14F-4D97-AF65-F5344CB8AC3E}">
        <p14:creationId xmlns:p14="http://schemas.microsoft.com/office/powerpoint/2010/main" val="2988328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E57F37-6492-4917-8746-BA4D271A1B60}" type="datetimeFigureOut">
              <a:rPr lang="en-IN" smtClean="0"/>
              <a:t>09-06-2022</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6D3A237-7851-4B6D-9B3D-84E0B1000593}" type="slidenum">
              <a:rPr lang="en-IN" smtClean="0"/>
              <a:t>‹#›</a:t>
            </a:fld>
            <a:endParaRPr lang="en-IN"/>
          </a:p>
        </p:txBody>
      </p:sp>
    </p:spTree>
    <p:extLst>
      <p:ext uri="{BB962C8B-B14F-4D97-AF65-F5344CB8AC3E}">
        <p14:creationId xmlns:p14="http://schemas.microsoft.com/office/powerpoint/2010/main" val="558707722"/>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57F37-6492-4917-8746-BA4D271A1B60}" type="datetimeFigureOut">
              <a:rPr lang="en-IN" smtClean="0"/>
              <a:t>09-06-2022</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D3A237-7851-4B6D-9B3D-84E0B1000593}" type="slidenum">
              <a:rPr lang="en-IN" smtClean="0"/>
              <a:t>‹#›</a:t>
            </a:fld>
            <a:endParaRPr lang="en-IN"/>
          </a:p>
        </p:txBody>
      </p:sp>
    </p:spTree>
    <p:extLst>
      <p:ext uri="{BB962C8B-B14F-4D97-AF65-F5344CB8AC3E}">
        <p14:creationId xmlns:p14="http://schemas.microsoft.com/office/powerpoint/2010/main" val="1639307447"/>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57F37-6492-4917-8746-BA4D271A1B60}" type="datetimeFigureOut">
              <a:rPr lang="en-IN" smtClean="0"/>
              <a:t>09-06-2022</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D3A237-7851-4B6D-9B3D-84E0B1000593}"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56718553"/>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8E57F37-6492-4917-8746-BA4D271A1B60}" type="datetimeFigureOut">
              <a:rPr lang="en-IN" smtClean="0"/>
              <a:t>09-06-2022</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D3A237-7851-4B6D-9B3D-84E0B1000593}" type="slidenum">
              <a:rPr lang="en-IN" smtClean="0"/>
              <a:t>‹#›</a:t>
            </a:fld>
            <a:endParaRPr lang="en-IN"/>
          </a:p>
        </p:txBody>
      </p:sp>
    </p:spTree>
    <p:extLst>
      <p:ext uri="{BB962C8B-B14F-4D97-AF65-F5344CB8AC3E}">
        <p14:creationId xmlns:p14="http://schemas.microsoft.com/office/powerpoint/2010/main" val="2804429785"/>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8E57F37-6492-4917-8746-BA4D271A1B60}" type="datetimeFigureOut">
              <a:rPr lang="en-IN" smtClean="0"/>
              <a:t>09-06-2022</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D3A237-7851-4B6D-9B3D-84E0B1000593}"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89234722"/>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8E57F37-6492-4917-8746-BA4D271A1B60}" type="datetimeFigureOut">
              <a:rPr lang="en-IN" smtClean="0"/>
              <a:t>09-06-2022</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D3A237-7851-4B6D-9B3D-84E0B1000593}" type="slidenum">
              <a:rPr lang="en-IN" smtClean="0"/>
              <a:t>‹#›</a:t>
            </a:fld>
            <a:endParaRPr lang="en-IN"/>
          </a:p>
        </p:txBody>
      </p:sp>
    </p:spTree>
    <p:extLst>
      <p:ext uri="{BB962C8B-B14F-4D97-AF65-F5344CB8AC3E}">
        <p14:creationId xmlns:p14="http://schemas.microsoft.com/office/powerpoint/2010/main" val="1014791356"/>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57F37-6492-4917-8746-BA4D271A1B60}" type="datetimeFigureOut">
              <a:rPr lang="en-IN" smtClean="0"/>
              <a:t>09-06-2022</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D3A237-7851-4B6D-9B3D-84E0B1000593}" type="slidenum">
              <a:rPr lang="en-IN" smtClean="0"/>
              <a:t>‹#›</a:t>
            </a:fld>
            <a:endParaRPr lang="en-IN"/>
          </a:p>
        </p:txBody>
      </p:sp>
    </p:spTree>
    <p:extLst>
      <p:ext uri="{BB962C8B-B14F-4D97-AF65-F5344CB8AC3E}">
        <p14:creationId xmlns:p14="http://schemas.microsoft.com/office/powerpoint/2010/main" val="2330594512"/>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57F37-6492-4917-8746-BA4D271A1B60}" type="datetimeFigureOut">
              <a:rPr lang="en-IN" smtClean="0"/>
              <a:t>09-06-2022</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D3A237-7851-4B6D-9B3D-84E0B1000593}" type="slidenum">
              <a:rPr lang="en-IN" smtClean="0"/>
              <a:t>‹#›</a:t>
            </a:fld>
            <a:endParaRPr lang="en-IN"/>
          </a:p>
        </p:txBody>
      </p:sp>
    </p:spTree>
    <p:extLst>
      <p:ext uri="{BB962C8B-B14F-4D97-AF65-F5344CB8AC3E}">
        <p14:creationId xmlns:p14="http://schemas.microsoft.com/office/powerpoint/2010/main" val="148460611"/>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57F37-6492-4917-8746-BA4D271A1B60}" type="datetimeFigureOut">
              <a:rPr lang="en-IN" smtClean="0"/>
              <a:t>09-06-2022</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D3A237-7851-4B6D-9B3D-84E0B1000593}" type="slidenum">
              <a:rPr lang="en-IN" smtClean="0"/>
              <a:t>‹#›</a:t>
            </a:fld>
            <a:endParaRPr lang="en-IN"/>
          </a:p>
        </p:txBody>
      </p:sp>
    </p:spTree>
    <p:extLst>
      <p:ext uri="{BB962C8B-B14F-4D97-AF65-F5344CB8AC3E}">
        <p14:creationId xmlns:p14="http://schemas.microsoft.com/office/powerpoint/2010/main" val="2206525169"/>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57F37-6492-4917-8746-BA4D271A1B60}" type="datetimeFigureOut">
              <a:rPr lang="en-IN" smtClean="0"/>
              <a:t>09-06-2022</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D3A237-7851-4B6D-9B3D-84E0B1000593}" type="slidenum">
              <a:rPr lang="en-IN" smtClean="0"/>
              <a:t>‹#›</a:t>
            </a:fld>
            <a:endParaRPr lang="en-IN"/>
          </a:p>
        </p:txBody>
      </p:sp>
    </p:spTree>
    <p:extLst>
      <p:ext uri="{BB962C8B-B14F-4D97-AF65-F5344CB8AC3E}">
        <p14:creationId xmlns:p14="http://schemas.microsoft.com/office/powerpoint/2010/main" val="1378587577"/>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E57F37-6492-4917-8746-BA4D271A1B60}" type="datetimeFigureOut">
              <a:rPr lang="en-IN" smtClean="0"/>
              <a:t>09-06-2022</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6D3A237-7851-4B6D-9B3D-84E0B1000593}" type="slidenum">
              <a:rPr lang="en-IN" smtClean="0"/>
              <a:t>‹#›</a:t>
            </a:fld>
            <a:endParaRPr lang="en-IN"/>
          </a:p>
        </p:txBody>
      </p:sp>
    </p:spTree>
    <p:extLst>
      <p:ext uri="{BB962C8B-B14F-4D97-AF65-F5344CB8AC3E}">
        <p14:creationId xmlns:p14="http://schemas.microsoft.com/office/powerpoint/2010/main" val="2401317335"/>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E57F37-6492-4917-8746-BA4D271A1B60}" type="datetimeFigureOut">
              <a:rPr lang="en-IN" smtClean="0"/>
              <a:t>09-06-2022</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6D3A237-7851-4B6D-9B3D-84E0B1000593}" type="slidenum">
              <a:rPr lang="en-IN" smtClean="0"/>
              <a:t>‹#›</a:t>
            </a:fld>
            <a:endParaRPr lang="en-IN"/>
          </a:p>
        </p:txBody>
      </p:sp>
    </p:spTree>
    <p:extLst>
      <p:ext uri="{BB962C8B-B14F-4D97-AF65-F5344CB8AC3E}">
        <p14:creationId xmlns:p14="http://schemas.microsoft.com/office/powerpoint/2010/main" val="64881270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E57F37-6492-4917-8746-BA4D271A1B60}" type="datetimeFigureOut">
              <a:rPr lang="en-IN" smtClean="0"/>
              <a:t>09-06-2022</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6D3A237-7851-4B6D-9B3D-84E0B1000593}" type="slidenum">
              <a:rPr lang="en-IN" smtClean="0"/>
              <a:t>‹#›</a:t>
            </a:fld>
            <a:endParaRPr lang="en-IN"/>
          </a:p>
        </p:txBody>
      </p:sp>
    </p:spTree>
    <p:extLst>
      <p:ext uri="{BB962C8B-B14F-4D97-AF65-F5344CB8AC3E}">
        <p14:creationId xmlns:p14="http://schemas.microsoft.com/office/powerpoint/2010/main" val="328030907"/>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57F37-6492-4917-8746-BA4D271A1B60}" type="datetimeFigureOut">
              <a:rPr lang="en-IN" smtClean="0"/>
              <a:t>09-06-2022</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6D3A237-7851-4B6D-9B3D-84E0B1000593}" type="slidenum">
              <a:rPr lang="en-IN" smtClean="0"/>
              <a:t>‹#›</a:t>
            </a:fld>
            <a:endParaRPr lang="en-IN"/>
          </a:p>
        </p:txBody>
      </p:sp>
    </p:spTree>
    <p:extLst>
      <p:ext uri="{BB962C8B-B14F-4D97-AF65-F5344CB8AC3E}">
        <p14:creationId xmlns:p14="http://schemas.microsoft.com/office/powerpoint/2010/main" val="2117556046"/>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E57F37-6492-4917-8746-BA4D271A1B60}" type="datetimeFigureOut">
              <a:rPr lang="en-IN" smtClean="0"/>
              <a:t>09-06-2022</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6D3A237-7851-4B6D-9B3D-84E0B1000593}" type="slidenum">
              <a:rPr lang="en-IN" smtClean="0"/>
              <a:t>‹#›</a:t>
            </a:fld>
            <a:endParaRPr lang="en-IN"/>
          </a:p>
        </p:txBody>
      </p:sp>
    </p:spTree>
    <p:extLst>
      <p:ext uri="{BB962C8B-B14F-4D97-AF65-F5344CB8AC3E}">
        <p14:creationId xmlns:p14="http://schemas.microsoft.com/office/powerpoint/2010/main" val="1080191749"/>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E57F37-6492-4917-8746-BA4D271A1B60}" type="datetimeFigureOut">
              <a:rPr lang="en-IN" smtClean="0"/>
              <a:t>09-06-2022</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D3A237-7851-4B6D-9B3D-84E0B1000593}" type="slidenum">
              <a:rPr lang="en-IN" smtClean="0"/>
              <a:t>‹#›</a:t>
            </a:fld>
            <a:endParaRPr lang="en-IN"/>
          </a:p>
        </p:txBody>
      </p:sp>
    </p:spTree>
    <p:extLst>
      <p:ext uri="{BB962C8B-B14F-4D97-AF65-F5344CB8AC3E}">
        <p14:creationId xmlns:p14="http://schemas.microsoft.com/office/powerpoint/2010/main" val="1504193167"/>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8E57F37-6492-4917-8746-BA4D271A1B60}" type="datetimeFigureOut">
              <a:rPr lang="en-IN" smtClean="0"/>
              <a:t>09-06-2022</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6D3A237-7851-4B6D-9B3D-84E0B1000593}" type="slidenum">
              <a:rPr lang="en-IN" smtClean="0"/>
              <a:t>‹#›</a:t>
            </a:fld>
            <a:endParaRPr lang="en-IN"/>
          </a:p>
        </p:txBody>
      </p:sp>
    </p:spTree>
    <p:extLst>
      <p:ext uri="{BB962C8B-B14F-4D97-AF65-F5344CB8AC3E}">
        <p14:creationId xmlns:p14="http://schemas.microsoft.com/office/powerpoint/2010/main" val="328259976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ransition spd="slow">
    <p:cover/>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g"/><Relationship Id="rId7"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jpg"/><Relationship Id="rId7"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jp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jp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1902" t="16138" r="27954" b="11671"/>
          <a:stretch/>
        </p:blipFill>
        <p:spPr>
          <a:xfrm>
            <a:off x="228303" y="83046"/>
            <a:ext cx="1644339" cy="1578187"/>
          </a:xfrm>
          <a:prstGeom prst="rect">
            <a:avLst/>
          </a:prstGeom>
          <a:gradFill>
            <a:gsLst>
              <a:gs pos="0">
                <a:schemeClr val="bg2">
                  <a:tint val="90000"/>
                  <a:satMod val="92000"/>
                  <a:lumMod val="120000"/>
                </a:schemeClr>
              </a:gs>
              <a:gs pos="100000">
                <a:schemeClr val="bg2">
                  <a:shade val="98000"/>
                  <a:satMod val="120000"/>
                  <a:alpha val="0"/>
                  <a:lumMod val="2000"/>
                  <a:lumOff val="98000"/>
                </a:schemeClr>
              </a:gs>
            </a:gsLst>
            <a:path path="circle">
              <a:fillToRect l="50000" t="50000" r="100000" b="100000"/>
            </a:path>
          </a:gradFill>
          <a:effectLst>
            <a:softEdge rad="0"/>
          </a:effectLst>
        </p:spPr>
      </p:pic>
      <p:sp>
        <p:nvSpPr>
          <p:cNvPr id="5" name="Rectangle 4"/>
          <p:cNvSpPr/>
          <p:nvPr/>
        </p:nvSpPr>
        <p:spPr>
          <a:xfrm>
            <a:off x="1388168" y="-79753"/>
            <a:ext cx="9361714"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Salesian Youth Ministry –  </a:t>
            </a:r>
          </a:p>
        </p:txBody>
      </p:sp>
      <p:sp>
        <p:nvSpPr>
          <p:cNvPr id="6" name="Rectangle 5"/>
          <p:cNvSpPr/>
          <p:nvPr/>
        </p:nvSpPr>
        <p:spPr>
          <a:xfrm>
            <a:off x="2024743" y="599224"/>
            <a:ext cx="3786614" cy="646331"/>
          </a:xfrm>
          <a:prstGeom prst="rect">
            <a:avLst/>
          </a:prstGeom>
          <a:noFill/>
        </p:spPr>
        <p:txBody>
          <a:bodyPr wrap="none" lIns="91440" tIns="45720" rIns="91440" bIns="45720">
            <a:spAutoFit/>
          </a:bodyPr>
          <a:lstStyle/>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Four Dimensions</a:t>
            </a:r>
          </a:p>
        </p:txBody>
      </p:sp>
      <p:pic>
        <p:nvPicPr>
          <p:cNvPr id="58" name="Picture 57">
            <a:extLst>
              <a:ext uri="{FF2B5EF4-FFF2-40B4-BE49-F238E27FC236}">
                <a16:creationId xmlns:a16="http://schemas.microsoft.com/office/drawing/2014/main" id="{A7A93569-523D-4F03-8E45-5D2FE3762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42779"/>
            <a:ext cx="5827784" cy="1817370"/>
          </a:xfrm>
          <a:prstGeom prst="rect">
            <a:avLst/>
          </a:prstGeom>
          <a:ln>
            <a:noFill/>
          </a:ln>
          <a:effectLst>
            <a:outerShdw blurRad="292100" dist="139700" dir="2700000" algn="tl" rotWithShape="0">
              <a:srgbClr val="333333">
                <a:alpha val="65000"/>
              </a:srgbClr>
            </a:outerShdw>
          </a:effectLst>
        </p:spPr>
      </p:pic>
      <p:pic>
        <p:nvPicPr>
          <p:cNvPr id="59" name="Picture 2" descr="http://www.christiansinpakistan.com/wp-content/uploads/2014/03/interfaith-e1395406646917.jpg">
            <a:extLst>
              <a:ext uri="{FF2B5EF4-FFF2-40B4-BE49-F238E27FC236}">
                <a16:creationId xmlns:a16="http://schemas.microsoft.com/office/drawing/2014/main" id="{05D4E7D9-70C3-478E-86BD-00B6B123F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4825" y="462694"/>
            <a:ext cx="3558013" cy="18211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ACE2BC4-B31B-4379-A6DF-F12A1E1A3272}"/>
              </a:ext>
            </a:extLst>
          </p:cNvPr>
          <p:cNvSpPr/>
          <p:nvPr/>
        </p:nvSpPr>
        <p:spPr>
          <a:xfrm>
            <a:off x="5524803" y="2587140"/>
            <a:ext cx="6544639" cy="3010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IN" sz="6600" dirty="0">
                <a:solidFill>
                  <a:srgbClr val="002060"/>
                </a:solidFill>
                <a:latin typeface="DK Majolica" panose="02000000000000000000" pitchFamily="50" charset="0"/>
              </a:rPr>
              <a:t>Dimensions of Youth Ministry</a:t>
            </a:r>
          </a:p>
        </p:txBody>
      </p:sp>
    </p:spTree>
    <p:extLst>
      <p:ext uri="{BB962C8B-B14F-4D97-AF65-F5344CB8AC3E}">
        <p14:creationId xmlns:p14="http://schemas.microsoft.com/office/powerpoint/2010/main" val="34198333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1902" t="16138" r="27954" b="11671"/>
          <a:stretch/>
        </p:blipFill>
        <p:spPr>
          <a:xfrm>
            <a:off x="228303" y="83046"/>
            <a:ext cx="1644339" cy="1578187"/>
          </a:xfrm>
          <a:prstGeom prst="rect">
            <a:avLst/>
          </a:prstGeom>
          <a:gradFill>
            <a:gsLst>
              <a:gs pos="0">
                <a:schemeClr val="bg2">
                  <a:tint val="90000"/>
                  <a:satMod val="92000"/>
                  <a:lumMod val="120000"/>
                </a:schemeClr>
              </a:gs>
              <a:gs pos="100000">
                <a:schemeClr val="bg2">
                  <a:shade val="98000"/>
                  <a:satMod val="120000"/>
                  <a:alpha val="0"/>
                  <a:lumMod val="2000"/>
                  <a:lumOff val="98000"/>
                </a:schemeClr>
              </a:gs>
            </a:gsLst>
            <a:path path="circle">
              <a:fillToRect l="50000" t="50000" r="100000" b="100000"/>
            </a:path>
          </a:gradFill>
          <a:effectLst>
            <a:softEdge rad="0"/>
          </a:effectLst>
        </p:spPr>
      </p:pic>
      <p:sp>
        <p:nvSpPr>
          <p:cNvPr id="5" name="Rectangle 4"/>
          <p:cNvSpPr/>
          <p:nvPr/>
        </p:nvSpPr>
        <p:spPr>
          <a:xfrm>
            <a:off x="76202" y="29578"/>
            <a:ext cx="9361714"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Salesian Youth Ministry</a:t>
            </a:r>
          </a:p>
        </p:txBody>
      </p:sp>
      <p:sp>
        <p:nvSpPr>
          <p:cNvPr id="6" name="Rectangle 5"/>
          <p:cNvSpPr/>
          <p:nvPr/>
        </p:nvSpPr>
        <p:spPr>
          <a:xfrm>
            <a:off x="8404504" y="741304"/>
            <a:ext cx="3175869" cy="646331"/>
          </a:xfrm>
          <a:prstGeom prst="rect">
            <a:avLst/>
          </a:prstGeom>
          <a:noFill/>
        </p:spPr>
        <p:txBody>
          <a:bodyPr wrap="none" lIns="91440" tIns="45720" rIns="91440" bIns="45720">
            <a:spAutoFit/>
          </a:bodyPr>
          <a:lstStyle/>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In the Sectors</a:t>
            </a:r>
          </a:p>
        </p:txBody>
      </p:sp>
      <p:sp>
        <p:nvSpPr>
          <p:cNvPr id="18" name="TextBox 17"/>
          <p:cNvSpPr txBox="1"/>
          <p:nvPr/>
        </p:nvSpPr>
        <p:spPr>
          <a:xfrm>
            <a:off x="2639214" y="1329920"/>
            <a:ext cx="7293429" cy="707886"/>
          </a:xfrm>
          <a:prstGeom prst="rect">
            <a:avLst/>
          </a:prstGeom>
          <a:noFill/>
        </p:spPr>
        <p:txBody>
          <a:bodyPr wrap="square" rtlCol="0">
            <a:spAutoFit/>
          </a:bodyPr>
          <a:lstStyle/>
          <a:p>
            <a:r>
              <a:rPr lang="en-US" sz="2000" dirty="0"/>
              <a:t>1. </a:t>
            </a:r>
            <a:r>
              <a:rPr lang="en-GB" sz="2000" b="1" i="1" kern="0" dirty="0"/>
              <a:t>Continuous critical attention is given to the phenomena 	of culture, work and social communication</a:t>
            </a:r>
          </a:p>
        </p:txBody>
      </p:sp>
      <p:sp>
        <p:nvSpPr>
          <p:cNvPr id="19" name="TextBox 18"/>
          <p:cNvSpPr txBox="1"/>
          <p:nvPr/>
        </p:nvSpPr>
        <p:spPr>
          <a:xfrm>
            <a:off x="4898571" y="2253762"/>
            <a:ext cx="6817179" cy="1015663"/>
          </a:xfrm>
          <a:prstGeom prst="rect">
            <a:avLst/>
          </a:prstGeom>
          <a:noFill/>
        </p:spPr>
        <p:txBody>
          <a:bodyPr wrap="square" rtlCol="0">
            <a:spAutoFit/>
          </a:bodyPr>
          <a:lstStyle/>
          <a:p>
            <a:r>
              <a:rPr lang="en-US" sz="2000" dirty="0"/>
              <a:t>2. </a:t>
            </a:r>
            <a:r>
              <a:rPr lang="en-GB" sz="2000" b="1" i="1" kern="0" dirty="0">
                <a:solidFill>
                  <a:srgbClr val="262626"/>
                </a:solidFill>
              </a:rPr>
              <a:t>Encourages an appropriate pedagogy and a 	planned educational activity</a:t>
            </a:r>
          </a:p>
          <a:p>
            <a:endParaRPr lang="en-IN" sz="2000" dirty="0"/>
          </a:p>
        </p:txBody>
      </p:sp>
      <p:sp>
        <p:nvSpPr>
          <p:cNvPr id="20" name="TextBox 19"/>
          <p:cNvSpPr txBox="1"/>
          <p:nvPr/>
        </p:nvSpPr>
        <p:spPr>
          <a:xfrm>
            <a:off x="2639214" y="3187065"/>
            <a:ext cx="9076536" cy="707886"/>
          </a:xfrm>
          <a:prstGeom prst="rect">
            <a:avLst/>
          </a:prstGeom>
          <a:noFill/>
        </p:spPr>
        <p:txBody>
          <a:bodyPr wrap="square" rtlCol="0">
            <a:spAutoFit/>
          </a:bodyPr>
          <a:lstStyle/>
          <a:p>
            <a:r>
              <a:rPr lang="en-US" sz="2000" dirty="0"/>
              <a:t>3. </a:t>
            </a:r>
            <a:r>
              <a:rPr lang="en-GB" sz="2000" b="1" i="1" kern="0" dirty="0">
                <a:solidFill>
                  <a:srgbClr val="262626"/>
                </a:solidFill>
              </a:rPr>
              <a:t>Contextualises the Salesian charism in response to the needs of the 	national higher education system</a:t>
            </a:r>
          </a:p>
        </p:txBody>
      </p:sp>
      <p:sp>
        <p:nvSpPr>
          <p:cNvPr id="22" name="TextBox 21"/>
          <p:cNvSpPr txBox="1"/>
          <p:nvPr/>
        </p:nvSpPr>
        <p:spPr>
          <a:xfrm>
            <a:off x="2639214" y="5643309"/>
            <a:ext cx="9302414" cy="707886"/>
          </a:xfrm>
          <a:prstGeom prst="rect">
            <a:avLst/>
          </a:prstGeom>
          <a:noFill/>
        </p:spPr>
        <p:txBody>
          <a:bodyPr wrap="square" rtlCol="0">
            <a:spAutoFit/>
          </a:bodyPr>
          <a:lstStyle/>
          <a:p>
            <a:r>
              <a:rPr lang="en-US" sz="2000" dirty="0"/>
              <a:t>5. </a:t>
            </a:r>
            <a:r>
              <a:rPr lang="en-GB" sz="2000" b="1" i="1" kern="0" dirty="0">
                <a:solidFill>
                  <a:srgbClr val="262626"/>
                </a:solidFill>
              </a:rPr>
              <a:t>Personal accompaniment sensitive to their deepest desires: reason, 	affectivity and the search for god</a:t>
            </a:r>
          </a:p>
        </p:txBody>
      </p:sp>
      <p:sp>
        <p:nvSpPr>
          <p:cNvPr id="17" name="Pentagon 16"/>
          <p:cNvSpPr/>
          <p:nvPr/>
        </p:nvSpPr>
        <p:spPr>
          <a:xfrm>
            <a:off x="0" y="1750217"/>
            <a:ext cx="1763486" cy="76200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err="1">
                <a:solidFill>
                  <a:schemeClr val="bg1"/>
                </a:solidFill>
              </a:rPr>
              <a:t>EnC</a:t>
            </a:r>
            <a:endParaRPr lang="en-US" sz="1800" b="1" dirty="0">
              <a:solidFill>
                <a:schemeClr val="bg1"/>
              </a:solidFill>
            </a:endParaRPr>
          </a:p>
        </p:txBody>
      </p:sp>
      <p:grpSp>
        <p:nvGrpSpPr>
          <p:cNvPr id="8" name="Group 7">
            <a:extLst>
              <a:ext uri="{FF2B5EF4-FFF2-40B4-BE49-F238E27FC236}">
                <a16:creationId xmlns:a16="http://schemas.microsoft.com/office/drawing/2014/main" id="{E3796FAF-6581-429E-8082-79A31199B77C}"/>
              </a:ext>
            </a:extLst>
          </p:cNvPr>
          <p:cNvGrpSpPr/>
          <p:nvPr/>
        </p:nvGrpSpPr>
        <p:grpSpPr>
          <a:xfrm>
            <a:off x="-1041250" y="4251960"/>
            <a:ext cx="5827784" cy="1250907"/>
            <a:chOff x="0" y="4251960"/>
            <a:chExt cx="5827784" cy="181737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51960"/>
              <a:ext cx="5827784" cy="1817370"/>
            </a:xfrm>
            <a:prstGeom prst="rect">
              <a:avLst/>
            </a:prstGeom>
            <a:ln>
              <a:noFill/>
            </a:ln>
            <a:effectLst>
              <a:outerShdw blurRad="292100" dist="139700" dir="2700000" algn="tl" rotWithShape="0">
                <a:srgbClr val="333333">
                  <a:alpha val="65000"/>
                </a:srgbClr>
              </a:outerShdw>
            </a:effectLst>
          </p:spPr>
        </p:pic>
        <p:pic>
          <p:nvPicPr>
            <p:cNvPr id="1036" name="Picture 12" descr="Education Technology and Culture (ET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897" y="4251960"/>
              <a:ext cx="3553887" cy="181737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4898571" y="4298207"/>
            <a:ext cx="6681802" cy="1015663"/>
          </a:xfrm>
          <a:prstGeom prst="rect">
            <a:avLst/>
          </a:prstGeom>
          <a:noFill/>
        </p:spPr>
        <p:txBody>
          <a:bodyPr wrap="square" rtlCol="0">
            <a:spAutoFit/>
          </a:bodyPr>
          <a:lstStyle/>
          <a:p>
            <a:r>
              <a:rPr lang="en-US" sz="2000" dirty="0"/>
              <a:t>4. </a:t>
            </a:r>
            <a:r>
              <a:rPr lang="en-GB" sz="2000" b="1" i="1" kern="0" dirty="0">
                <a:solidFill>
                  <a:srgbClr val="262626"/>
                </a:solidFill>
              </a:rPr>
              <a:t>Animation as an educational option which is 	realised through the active presence of 	educators among the young</a:t>
            </a:r>
            <a:endParaRPr lang="en-IN" sz="2000" dirty="0"/>
          </a:p>
        </p:txBody>
      </p:sp>
    </p:spTree>
    <p:extLst>
      <p:ext uri="{BB962C8B-B14F-4D97-AF65-F5344CB8AC3E}">
        <p14:creationId xmlns:p14="http://schemas.microsoft.com/office/powerpoint/2010/main" val="35089319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1902" t="16138" r="27954" b="11671"/>
          <a:stretch/>
        </p:blipFill>
        <p:spPr>
          <a:xfrm>
            <a:off x="228303" y="83046"/>
            <a:ext cx="1644339" cy="1578187"/>
          </a:xfrm>
          <a:prstGeom prst="rect">
            <a:avLst/>
          </a:prstGeom>
          <a:gradFill>
            <a:gsLst>
              <a:gs pos="0">
                <a:schemeClr val="bg2">
                  <a:tint val="90000"/>
                  <a:satMod val="92000"/>
                  <a:lumMod val="120000"/>
                </a:schemeClr>
              </a:gs>
              <a:gs pos="100000">
                <a:schemeClr val="bg2">
                  <a:shade val="98000"/>
                  <a:satMod val="120000"/>
                  <a:alpha val="0"/>
                  <a:lumMod val="2000"/>
                  <a:lumOff val="98000"/>
                </a:schemeClr>
              </a:gs>
            </a:gsLst>
            <a:path path="circle">
              <a:fillToRect l="50000" t="50000" r="100000" b="100000"/>
            </a:path>
          </a:gradFill>
          <a:effectLst>
            <a:softEdge rad="0"/>
          </a:effectLst>
        </p:spPr>
      </p:pic>
      <p:sp>
        <p:nvSpPr>
          <p:cNvPr id="5" name="Rectangle 4"/>
          <p:cNvSpPr/>
          <p:nvPr/>
        </p:nvSpPr>
        <p:spPr>
          <a:xfrm>
            <a:off x="76202" y="29578"/>
            <a:ext cx="9361714"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Salesian Youth Ministry</a:t>
            </a:r>
          </a:p>
        </p:txBody>
      </p:sp>
      <p:sp>
        <p:nvSpPr>
          <p:cNvPr id="6" name="Rectangle 5"/>
          <p:cNvSpPr/>
          <p:nvPr/>
        </p:nvSpPr>
        <p:spPr>
          <a:xfrm>
            <a:off x="2024743" y="599224"/>
            <a:ext cx="3786614" cy="646331"/>
          </a:xfrm>
          <a:prstGeom prst="rect">
            <a:avLst/>
          </a:prstGeom>
          <a:noFill/>
        </p:spPr>
        <p:txBody>
          <a:bodyPr wrap="none" lIns="91440" tIns="45720" rIns="91440" bIns="45720">
            <a:spAutoFit/>
          </a:bodyPr>
          <a:lstStyle/>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Four Dimensions</a:t>
            </a:r>
          </a:p>
        </p:txBody>
      </p:sp>
      <p:sp>
        <p:nvSpPr>
          <p:cNvPr id="12" name="TextBox 11"/>
          <p:cNvSpPr txBox="1"/>
          <p:nvPr/>
        </p:nvSpPr>
        <p:spPr>
          <a:xfrm>
            <a:off x="1934429" y="1839961"/>
            <a:ext cx="3668486" cy="1446550"/>
          </a:xfrm>
          <a:prstGeom prst="rect">
            <a:avLst/>
          </a:prstGeom>
          <a:noFill/>
        </p:spPr>
        <p:txBody>
          <a:bodyPr wrap="square" rtlCol="0">
            <a:spAutoFit/>
          </a:bodyPr>
          <a:lstStyle/>
          <a:p>
            <a:r>
              <a:rPr lang="en-US" sz="4400" dirty="0"/>
              <a:t>Social Experience</a:t>
            </a:r>
            <a:endParaRPr lang="en-IN" sz="440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51960"/>
            <a:ext cx="5827784" cy="1817370"/>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rot="20116560">
            <a:off x="5998728" y="2351116"/>
            <a:ext cx="5487780" cy="1880451"/>
          </a:xfrm>
          <a:prstGeom prst="rect">
            <a:avLst/>
          </a:prstGeom>
          <a:noFill/>
        </p:spPr>
        <p:txBody>
          <a:bodyPr wrap="square" rtlCol="0">
            <a:spAutoFit/>
          </a:bodyPr>
          <a:lstStyle/>
          <a:p>
            <a:pPr>
              <a:lnSpc>
                <a:spcPct val="150000"/>
              </a:lnSpc>
            </a:pPr>
            <a:r>
              <a:rPr lang="en-US" sz="2000" dirty="0"/>
              <a:t>Through this dimension a healthy and positive environment is promoted that facilitates coming together of the youth into groups and movements </a:t>
            </a:r>
            <a:r>
              <a:rPr lang="en-US" sz="2000" dirty="0">
                <a:solidFill>
                  <a:srgbClr val="FF0000"/>
                </a:solidFill>
              </a:rPr>
              <a:t>C.35</a:t>
            </a:r>
          </a:p>
        </p:txBody>
      </p:sp>
      <p:sp>
        <p:nvSpPr>
          <p:cNvPr id="17" name="Pentagon 16"/>
          <p:cNvSpPr/>
          <p:nvPr/>
        </p:nvSpPr>
        <p:spPr>
          <a:xfrm>
            <a:off x="0" y="1750217"/>
            <a:ext cx="1763486" cy="76200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pic>
        <p:nvPicPr>
          <p:cNvPr id="2058" name="Picture 10" descr="https://encrypted-tbn1.gstatic.com/images?q=tbn:ANd9GcSVEOTfxb5yMOIFUeoKAijl6h5-hd5PNCcjoPJ72vogo6GX-0h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397" y="4251960"/>
            <a:ext cx="3543960" cy="183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2906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1902" t="16138" r="27954" b="11671"/>
          <a:stretch/>
        </p:blipFill>
        <p:spPr>
          <a:xfrm>
            <a:off x="228303" y="83046"/>
            <a:ext cx="1644339" cy="1578187"/>
          </a:xfrm>
          <a:prstGeom prst="rect">
            <a:avLst/>
          </a:prstGeom>
          <a:gradFill>
            <a:gsLst>
              <a:gs pos="0">
                <a:schemeClr val="bg2">
                  <a:tint val="90000"/>
                  <a:satMod val="92000"/>
                  <a:lumMod val="120000"/>
                </a:schemeClr>
              </a:gs>
              <a:gs pos="100000">
                <a:schemeClr val="bg2">
                  <a:shade val="98000"/>
                  <a:satMod val="120000"/>
                  <a:alpha val="0"/>
                  <a:lumMod val="2000"/>
                  <a:lumOff val="98000"/>
                </a:schemeClr>
              </a:gs>
            </a:gsLst>
            <a:path path="circle">
              <a:fillToRect l="50000" t="50000" r="100000" b="100000"/>
            </a:path>
          </a:gradFill>
          <a:effectLst>
            <a:softEdge rad="0"/>
          </a:effectLst>
        </p:spPr>
      </p:pic>
      <p:sp>
        <p:nvSpPr>
          <p:cNvPr id="5" name="Rectangle 4"/>
          <p:cNvSpPr/>
          <p:nvPr/>
        </p:nvSpPr>
        <p:spPr>
          <a:xfrm>
            <a:off x="76202" y="29578"/>
            <a:ext cx="9361714"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Salesian Youth Ministry</a:t>
            </a:r>
          </a:p>
        </p:txBody>
      </p:sp>
      <p:sp>
        <p:nvSpPr>
          <p:cNvPr id="6" name="Rectangle 5"/>
          <p:cNvSpPr/>
          <p:nvPr/>
        </p:nvSpPr>
        <p:spPr>
          <a:xfrm>
            <a:off x="2024743" y="599224"/>
            <a:ext cx="3786614" cy="646331"/>
          </a:xfrm>
          <a:prstGeom prst="rect">
            <a:avLst/>
          </a:prstGeom>
          <a:noFill/>
        </p:spPr>
        <p:txBody>
          <a:bodyPr wrap="none" lIns="91440" tIns="45720" rIns="91440" bIns="45720">
            <a:spAutoFit/>
          </a:bodyPr>
          <a:lstStyle/>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Four Dimensions</a:t>
            </a:r>
          </a:p>
        </p:txBody>
      </p:sp>
      <p:sp>
        <p:nvSpPr>
          <p:cNvPr id="12" name="TextBox 11"/>
          <p:cNvSpPr txBox="1"/>
          <p:nvPr/>
        </p:nvSpPr>
        <p:spPr>
          <a:xfrm>
            <a:off x="1934429" y="1839961"/>
            <a:ext cx="3668486" cy="1446550"/>
          </a:xfrm>
          <a:prstGeom prst="rect">
            <a:avLst/>
          </a:prstGeom>
          <a:noFill/>
        </p:spPr>
        <p:txBody>
          <a:bodyPr wrap="square" rtlCol="0">
            <a:spAutoFit/>
          </a:bodyPr>
          <a:lstStyle/>
          <a:p>
            <a:r>
              <a:rPr lang="en-US" sz="4400" dirty="0"/>
              <a:t>Social Experience</a:t>
            </a:r>
            <a:endParaRPr lang="en-IN" sz="440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51960"/>
            <a:ext cx="5827784" cy="1817370"/>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7923659" y="1205469"/>
            <a:ext cx="3792090" cy="707886"/>
          </a:xfrm>
          <a:prstGeom prst="rect">
            <a:avLst/>
          </a:prstGeom>
          <a:noFill/>
        </p:spPr>
        <p:txBody>
          <a:bodyPr wrap="square" rtlCol="0">
            <a:spAutoFit/>
          </a:bodyPr>
          <a:lstStyle/>
          <a:p>
            <a:r>
              <a:rPr lang="en-US" sz="2000" dirty="0"/>
              <a:t>1. Building up a                          	‘Family Environment’</a:t>
            </a:r>
            <a:endParaRPr lang="en-IN" sz="2000" dirty="0"/>
          </a:p>
        </p:txBody>
      </p:sp>
      <p:sp>
        <p:nvSpPr>
          <p:cNvPr id="19" name="TextBox 18"/>
          <p:cNvSpPr txBox="1"/>
          <p:nvPr/>
        </p:nvSpPr>
        <p:spPr>
          <a:xfrm>
            <a:off x="7923660" y="2253762"/>
            <a:ext cx="3792090" cy="707886"/>
          </a:xfrm>
          <a:prstGeom prst="rect">
            <a:avLst/>
          </a:prstGeom>
          <a:noFill/>
        </p:spPr>
        <p:txBody>
          <a:bodyPr wrap="square" rtlCol="0">
            <a:spAutoFit/>
          </a:bodyPr>
          <a:lstStyle/>
          <a:p>
            <a:r>
              <a:rPr lang="en-US" sz="2000" dirty="0"/>
              <a:t>2. ‘Group Experience’ as a 	       Privileged Setting</a:t>
            </a:r>
            <a:endParaRPr lang="en-IN" sz="2000" dirty="0"/>
          </a:p>
        </p:txBody>
      </p:sp>
      <p:sp>
        <p:nvSpPr>
          <p:cNvPr id="20" name="TextBox 19"/>
          <p:cNvSpPr txBox="1"/>
          <p:nvPr/>
        </p:nvSpPr>
        <p:spPr>
          <a:xfrm>
            <a:off x="7923660" y="3187065"/>
            <a:ext cx="3792090" cy="707886"/>
          </a:xfrm>
          <a:prstGeom prst="rect">
            <a:avLst/>
          </a:prstGeom>
          <a:noFill/>
        </p:spPr>
        <p:txBody>
          <a:bodyPr wrap="square" rtlCol="0">
            <a:spAutoFit/>
          </a:bodyPr>
          <a:lstStyle/>
          <a:p>
            <a:r>
              <a:rPr lang="en-US" sz="2000" dirty="0"/>
              <a:t>3. Educating with the Heart &amp; 	      Style of Animation</a:t>
            </a:r>
            <a:endParaRPr lang="en-IN" sz="2000" dirty="0"/>
          </a:p>
        </p:txBody>
      </p:sp>
      <p:sp>
        <p:nvSpPr>
          <p:cNvPr id="21" name="TextBox 20"/>
          <p:cNvSpPr txBox="1"/>
          <p:nvPr/>
        </p:nvSpPr>
        <p:spPr>
          <a:xfrm>
            <a:off x="7541871" y="4309162"/>
            <a:ext cx="3792090" cy="707886"/>
          </a:xfrm>
          <a:prstGeom prst="rect">
            <a:avLst/>
          </a:prstGeom>
          <a:noFill/>
        </p:spPr>
        <p:txBody>
          <a:bodyPr wrap="square" rtlCol="0">
            <a:spAutoFit/>
          </a:bodyPr>
          <a:lstStyle/>
          <a:p>
            <a:pPr algn="r"/>
            <a:r>
              <a:rPr lang="en-US" sz="2000" dirty="0"/>
              <a:t>4. Being part of Social and Ecclesial Movements</a:t>
            </a:r>
            <a:endParaRPr lang="en-IN" sz="2000" dirty="0"/>
          </a:p>
        </p:txBody>
      </p:sp>
      <p:sp>
        <p:nvSpPr>
          <p:cNvPr id="22" name="TextBox 21"/>
          <p:cNvSpPr txBox="1"/>
          <p:nvPr/>
        </p:nvSpPr>
        <p:spPr>
          <a:xfrm>
            <a:off x="7923659" y="5361444"/>
            <a:ext cx="4017969" cy="707886"/>
          </a:xfrm>
          <a:prstGeom prst="rect">
            <a:avLst/>
          </a:prstGeom>
          <a:noFill/>
        </p:spPr>
        <p:txBody>
          <a:bodyPr wrap="square" rtlCol="0">
            <a:spAutoFit/>
          </a:bodyPr>
          <a:lstStyle/>
          <a:p>
            <a:r>
              <a:rPr lang="en-US" sz="2000" dirty="0"/>
              <a:t>5. Creating a Community of 	  		   Young Adults</a:t>
            </a:r>
            <a:endParaRPr lang="en-IN" sz="2000" dirty="0"/>
          </a:p>
        </p:txBody>
      </p:sp>
      <p:sp>
        <p:nvSpPr>
          <p:cNvPr id="17" name="Pentagon 16"/>
          <p:cNvSpPr/>
          <p:nvPr/>
        </p:nvSpPr>
        <p:spPr>
          <a:xfrm>
            <a:off x="0" y="1750217"/>
            <a:ext cx="1763486" cy="76200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pic>
        <p:nvPicPr>
          <p:cNvPr id="2050" name="Picture 2" descr="http://1.bp.blogspot.com/_iWCdfNf9Hzk/TMEgGSV2wDI/AAAAAAAAAAM/sWQlaHWt9Fk/s1600/Human-Resources-Logo.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8186" y="989663"/>
            <a:ext cx="1365474" cy="14778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popi.org/uploads/images/e-news/autumn_2013/Patient-solidarity-day-logo.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5466" y="5078700"/>
            <a:ext cx="1446048" cy="15038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nternational.ju.edu.jo/PublishingImages/Programs%20Icon/Human%20Rights%20and%20Human%20development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8186" y="3573560"/>
            <a:ext cx="1203328" cy="143253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teachingselfadvocacy.files.wordpress.com/2012/11/human-rights.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3986" y="2286728"/>
            <a:ext cx="1347561" cy="134756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1.gstatic.com/images?q=tbn:ANd9GcSVEOTfxb5yMOIFUeoKAijl6h5-hd5PNCcjoPJ72vogo6GX-0h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7397" y="4251960"/>
            <a:ext cx="3543960" cy="183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1429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4F024E74-8F57-4613-91B9-8D685E5DF9FD}"/>
              </a:ext>
            </a:extLst>
          </p:cNvPr>
          <p:cNvGrpSpPr/>
          <p:nvPr/>
        </p:nvGrpSpPr>
        <p:grpSpPr>
          <a:xfrm>
            <a:off x="127996" y="1"/>
            <a:ext cx="4102387" cy="6780142"/>
            <a:chOff x="3780357" y="321772"/>
            <a:chExt cx="4638216" cy="5985072"/>
          </a:xfrm>
        </p:grpSpPr>
        <p:sp>
          <p:nvSpPr>
            <p:cNvPr id="75" name="Shape">
              <a:extLst>
                <a:ext uri="{FF2B5EF4-FFF2-40B4-BE49-F238E27FC236}">
                  <a16:creationId xmlns:a16="http://schemas.microsoft.com/office/drawing/2014/main" id="{FB592DD4-E3FB-48AC-877D-43F9B36619C8}"/>
                </a:ext>
              </a:extLst>
            </p:cNvPr>
            <p:cNvSpPr/>
            <p:nvPr/>
          </p:nvSpPr>
          <p:spPr>
            <a:xfrm>
              <a:off x="6461378" y="321772"/>
              <a:ext cx="1957195" cy="1893840"/>
            </a:xfrm>
            <a:custGeom>
              <a:avLst/>
              <a:gdLst/>
              <a:ahLst/>
              <a:cxnLst>
                <a:cxn ang="0">
                  <a:pos x="wd2" y="hd2"/>
                </a:cxn>
                <a:cxn ang="5400000">
                  <a:pos x="wd2" y="hd2"/>
                </a:cxn>
                <a:cxn ang="10800000">
                  <a:pos x="wd2" y="hd2"/>
                </a:cxn>
                <a:cxn ang="16200000">
                  <a:pos x="wd2" y="hd2"/>
                </a:cxn>
              </a:cxnLst>
              <a:rect l="0" t="0" r="r" b="b"/>
              <a:pathLst>
                <a:path w="21308" h="21577" extrusionOk="0">
                  <a:moveTo>
                    <a:pt x="18235" y="11956"/>
                  </a:moveTo>
                  <a:lnTo>
                    <a:pt x="18235" y="7870"/>
                  </a:lnTo>
                  <a:lnTo>
                    <a:pt x="20912" y="7870"/>
                  </a:lnTo>
                  <a:cubicBezTo>
                    <a:pt x="21314" y="7870"/>
                    <a:pt x="21448" y="7333"/>
                    <a:pt x="21136" y="7099"/>
                  </a:cubicBezTo>
                  <a:lnTo>
                    <a:pt x="16450" y="3900"/>
                  </a:lnTo>
                  <a:lnTo>
                    <a:pt x="10871" y="70"/>
                  </a:lnTo>
                  <a:cubicBezTo>
                    <a:pt x="10737" y="-23"/>
                    <a:pt x="10559" y="-23"/>
                    <a:pt x="10447" y="70"/>
                  </a:cubicBezTo>
                  <a:lnTo>
                    <a:pt x="4869" y="3900"/>
                  </a:lnTo>
                  <a:lnTo>
                    <a:pt x="183" y="7099"/>
                  </a:lnTo>
                  <a:cubicBezTo>
                    <a:pt x="-152" y="7333"/>
                    <a:pt x="4" y="7870"/>
                    <a:pt x="406" y="7870"/>
                  </a:cubicBezTo>
                  <a:lnTo>
                    <a:pt x="3084" y="7870"/>
                  </a:lnTo>
                  <a:lnTo>
                    <a:pt x="3084" y="9201"/>
                  </a:lnTo>
                  <a:lnTo>
                    <a:pt x="3084" y="9201"/>
                  </a:lnTo>
                  <a:lnTo>
                    <a:pt x="3084" y="15833"/>
                  </a:lnTo>
                  <a:lnTo>
                    <a:pt x="3106" y="15833"/>
                  </a:lnTo>
                  <a:lnTo>
                    <a:pt x="3106" y="20970"/>
                  </a:lnTo>
                  <a:lnTo>
                    <a:pt x="3106" y="20970"/>
                  </a:lnTo>
                  <a:lnTo>
                    <a:pt x="3106" y="21577"/>
                  </a:lnTo>
                  <a:lnTo>
                    <a:pt x="18235" y="21577"/>
                  </a:lnTo>
                  <a:lnTo>
                    <a:pt x="18235" y="14338"/>
                  </a:lnTo>
                  <a:lnTo>
                    <a:pt x="18212" y="14338"/>
                  </a:lnTo>
                  <a:lnTo>
                    <a:pt x="18235" y="11956"/>
                  </a:lnTo>
                  <a:lnTo>
                    <a:pt x="18235" y="11956"/>
                  </a:lnTo>
                  <a:close/>
                </a:path>
              </a:pathLst>
            </a:custGeom>
            <a:solidFill>
              <a:schemeClr val="accent4"/>
            </a:solidFill>
            <a:ln w="12700">
              <a:miter lim="400000"/>
            </a:ln>
          </p:spPr>
          <p:txBody>
            <a:bodyPr lIns="28575" tIns="28575" rIns="28575" bIns="28575" anchor="ctr"/>
            <a:lstStyle/>
            <a:p>
              <a:pPr algn="ctr">
                <a:defRPr sz="3000">
                  <a:solidFill>
                    <a:srgbClr val="FFFFFF"/>
                  </a:solidFill>
                </a:defRPr>
              </a:pPr>
              <a:r>
                <a:rPr lang="en-IN" sz="2000" b="1" dirty="0"/>
                <a:t>5</a:t>
              </a:r>
              <a:endParaRPr sz="2000" b="1" dirty="0"/>
            </a:p>
          </p:txBody>
        </p:sp>
        <p:sp>
          <p:nvSpPr>
            <p:cNvPr id="76" name="Freeform: Shape 75">
              <a:extLst>
                <a:ext uri="{FF2B5EF4-FFF2-40B4-BE49-F238E27FC236}">
                  <a16:creationId xmlns:a16="http://schemas.microsoft.com/office/drawing/2014/main" id="{739BB2CE-E501-4778-A635-7582602D997A}"/>
                </a:ext>
              </a:extLst>
            </p:cNvPr>
            <p:cNvSpPr/>
            <p:nvPr/>
          </p:nvSpPr>
          <p:spPr>
            <a:xfrm>
              <a:off x="6023090" y="1713454"/>
              <a:ext cx="1902585" cy="1314823"/>
            </a:xfrm>
            <a:custGeom>
              <a:avLst/>
              <a:gdLst>
                <a:gd name="connsiteX0" fmla="*/ 299866 w 2662878"/>
                <a:gd name="connsiteY0" fmla="*/ 0 h 1840240"/>
                <a:gd name="connsiteX1" fmla="*/ 482267 w 2662878"/>
                <a:gd name="connsiteY1" fmla="*/ 0 h 1840240"/>
                <a:gd name="connsiteX2" fmla="*/ 955422 w 2662878"/>
                <a:gd name="connsiteY2" fmla="*/ 0 h 1840240"/>
                <a:gd name="connsiteX3" fmla="*/ 2657773 w 2662878"/>
                <a:gd name="connsiteY3" fmla="*/ 0 h 1840240"/>
                <a:gd name="connsiteX4" fmla="*/ 2662878 w 2662878"/>
                <a:gd name="connsiteY4" fmla="*/ 0 h 1840240"/>
                <a:gd name="connsiteX5" fmla="*/ 2662878 w 2662878"/>
                <a:gd name="connsiteY5" fmla="*/ 450 h 1840240"/>
                <a:gd name="connsiteX6" fmla="*/ 2662878 w 2662878"/>
                <a:gd name="connsiteY6" fmla="*/ 711876 h 1840240"/>
                <a:gd name="connsiteX7" fmla="*/ 2378327 w 2662878"/>
                <a:gd name="connsiteY7" fmla="*/ 711876 h 1840240"/>
                <a:gd name="connsiteX8" fmla="*/ 2378327 w 2662878"/>
                <a:gd name="connsiteY8" fmla="*/ 1840240 h 1840240"/>
                <a:gd name="connsiteX9" fmla="*/ 2378326 w 2662878"/>
                <a:gd name="connsiteY9" fmla="*/ 1840240 h 1840240"/>
                <a:gd name="connsiteX10" fmla="*/ 955422 w 2662878"/>
                <a:gd name="connsiteY10" fmla="*/ 1840240 h 1840240"/>
                <a:gd name="connsiteX11" fmla="*/ 482267 w 2662878"/>
                <a:gd name="connsiteY11" fmla="*/ 1840240 h 1840240"/>
                <a:gd name="connsiteX12" fmla="*/ 0 w 2662878"/>
                <a:gd name="connsiteY12" fmla="*/ 1840240 h 1840240"/>
                <a:gd name="connsiteX13" fmla="*/ 0 w 2662878"/>
                <a:gd name="connsiteY13" fmla="*/ 262405 h 1840240"/>
                <a:gd name="connsiteX14" fmla="*/ 299866 w 2662878"/>
                <a:gd name="connsiteY14" fmla="*/ 0 h 1840240"/>
                <a:gd name="connsiteX0" fmla="*/ 299866 w 2662878"/>
                <a:gd name="connsiteY0" fmla="*/ 0 h 1840240"/>
                <a:gd name="connsiteX1" fmla="*/ 482267 w 2662878"/>
                <a:gd name="connsiteY1" fmla="*/ 0 h 1840240"/>
                <a:gd name="connsiteX2" fmla="*/ 955422 w 2662878"/>
                <a:gd name="connsiteY2" fmla="*/ 0 h 1840240"/>
                <a:gd name="connsiteX3" fmla="*/ 2657773 w 2662878"/>
                <a:gd name="connsiteY3" fmla="*/ 0 h 1840240"/>
                <a:gd name="connsiteX4" fmla="*/ 2662878 w 2662878"/>
                <a:gd name="connsiteY4" fmla="*/ 0 h 1840240"/>
                <a:gd name="connsiteX5" fmla="*/ 2662878 w 2662878"/>
                <a:gd name="connsiteY5" fmla="*/ 450 h 1840240"/>
                <a:gd name="connsiteX6" fmla="*/ 2378327 w 2662878"/>
                <a:gd name="connsiteY6" fmla="*/ 711876 h 1840240"/>
                <a:gd name="connsiteX7" fmla="*/ 2378327 w 2662878"/>
                <a:gd name="connsiteY7" fmla="*/ 1840240 h 1840240"/>
                <a:gd name="connsiteX8" fmla="*/ 2378326 w 2662878"/>
                <a:gd name="connsiteY8" fmla="*/ 1840240 h 1840240"/>
                <a:gd name="connsiteX9" fmla="*/ 955422 w 2662878"/>
                <a:gd name="connsiteY9" fmla="*/ 1840240 h 1840240"/>
                <a:gd name="connsiteX10" fmla="*/ 482267 w 2662878"/>
                <a:gd name="connsiteY10" fmla="*/ 1840240 h 1840240"/>
                <a:gd name="connsiteX11" fmla="*/ 0 w 2662878"/>
                <a:gd name="connsiteY11" fmla="*/ 1840240 h 1840240"/>
                <a:gd name="connsiteX12" fmla="*/ 0 w 2662878"/>
                <a:gd name="connsiteY12" fmla="*/ 262405 h 1840240"/>
                <a:gd name="connsiteX13" fmla="*/ 299866 w 2662878"/>
                <a:gd name="connsiteY13" fmla="*/ 0 h 184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2878" h="1840240">
                  <a:moveTo>
                    <a:pt x="299866" y="0"/>
                  </a:moveTo>
                  <a:lnTo>
                    <a:pt x="482267" y="0"/>
                  </a:lnTo>
                  <a:lnTo>
                    <a:pt x="955422" y="0"/>
                  </a:lnTo>
                  <a:lnTo>
                    <a:pt x="2657773" y="0"/>
                  </a:lnTo>
                  <a:lnTo>
                    <a:pt x="2662878" y="0"/>
                  </a:lnTo>
                  <a:lnTo>
                    <a:pt x="2662878" y="450"/>
                  </a:lnTo>
                  <a:lnTo>
                    <a:pt x="2378327" y="711876"/>
                  </a:lnTo>
                  <a:lnTo>
                    <a:pt x="2378327" y="1840240"/>
                  </a:lnTo>
                  <a:lnTo>
                    <a:pt x="2378326" y="1840240"/>
                  </a:lnTo>
                  <a:lnTo>
                    <a:pt x="955422" y="1840240"/>
                  </a:lnTo>
                  <a:lnTo>
                    <a:pt x="482267" y="1840240"/>
                  </a:lnTo>
                  <a:lnTo>
                    <a:pt x="0" y="1840240"/>
                  </a:lnTo>
                  <a:lnTo>
                    <a:pt x="0" y="262405"/>
                  </a:lnTo>
                  <a:cubicBezTo>
                    <a:pt x="0" y="117483"/>
                    <a:pt x="134255" y="0"/>
                    <a:pt x="29986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b="1" dirty="0"/>
                <a:t>4</a:t>
              </a:r>
            </a:p>
          </p:txBody>
        </p:sp>
        <p:sp>
          <p:nvSpPr>
            <p:cNvPr id="77" name="Freeform: Shape 76">
              <a:extLst>
                <a:ext uri="{FF2B5EF4-FFF2-40B4-BE49-F238E27FC236}">
                  <a16:creationId xmlns:a16="http://schemas.microsoft.com/office/drawing/2014/main" id="{3C11F758-8FB3-46D6-B5E4-BC459B254670}"/>
                </a:ext>
              </a:extLst>
            </p:cNvPr>
            <p:cNvSpPr/>
            <p:nvPr/>
          </p:nvSpPr>
          <p:spPr>
            <a:xfrm>
              <a:off x="5302169" y="2725962"/>
              <a:ext cx="2209990" cy="1513357"/>
            </a:xfrm>
            <a:custGeom>
              <a:avLst/>
              <a:gdLst>
                <a:gd name="connsiteX0" fmla="*/ 299866 w 3093124"/>
                <a:gd name="connsiteY0" fmla="*/ 0 h 2118110"/>
                <a:gd name="connsiteX1" fmla="*/ 912513 w 3093124"/>
                <a:gd name="connsiteY1" fmla="*/ 0 h 2118110"/>
                <a:gd name="connsiteX2" fmla="*/ 955422 w 3093124"/>
                <a:gd name="connsiteY2" fmla="*/ 0 h 2118110"/>
                <a:gd name="connsiteX3" fmla="*/ 3088019 w 3093124"/>
                <a:gd name="connsiteY3" fmla="*/ 0 h 2118110"/>
                <a:gd name="connsiteX4" fmla="*/ 3093124 w 3093124"/>
                <a:gd name="connsiteY4" fmla="*/ 0 h 2118110"/>
                <a:gd name="connsiteX5" fmla="*/ 3093124 w 3093124"/>
                <a:gd name="connsiteY5" fmla="*/ 450 h 2118110"/>
                <a:gd name="connsiteX6" fmla="*/ 3093124 w 3093124"/>
                <a:gd name="connsiteY6" fmla="*/ 711875 h 2118110"/>
                <a:gd name="connsiteX7" fmla="*/ 2808572 w 3093124"/>
                <a:gd name="connsiteY7" fmla="*/ 711875 h 2118110"/>
                <a:gd name="connsiteX8" fmla="*/ 2808572 w 3093124"/>
                <a:gd name="connsiteY8" fmla="*/ 2118110 h 2118110"/>
                <a:gd name="connsiteX9" fmla="*/ 0 w 3093124"/>
                <a:gd name="connsiteY9" fmla="*/ 2118110 h 2118110"/>
                <a:gd name="connsiteX10" fmla="*/ 0 w 3093124"/>
                <a:gd name="connsiteY10" fmla="*/ 262405 h 2118110"/>
                <a:gd name="connsiteX11" fmla="*/ 299866 w 3093124"/>
                <a:gd name="connsiteY11" fmla="*/ 0 h 2118110"/>
                <a:gd name="connsiteX0" fmla="*/ 299866 w 3093124"/>
                <a:gd name="connsiteY0" fmla="*/ 0 h 2118110"/>
                <a:gd name="connsiteX1" fmla="*/ 912513 w 3093124"/>
                <a:gd name="connsiteY1" fmla="*/ 0 h 2118110"/>
                <a:gd name="connsiteX2" fmla="*/ 955422 w 3093124"/>
                <a:gd name="connsiteY2" fmla="*/ 0 h 2118110"/>
                <a:gd name="connsiteX3" fmla="*/ 3088019 w 3093124"/>
                <a:gd name="connsiteY3" fmla="*/ 0 h 2118110"/>
                <a:gd name="connsiteX4" fmla="*/ 3093124 w 3093124"/>
                <a:gd name="connsiteY4" fmla="*/ 0 h 2118110"/>
                <a:gd name="connsiteX5" fmla="*/ 3093124 w 3093124"/>
                <a:gd name="connsiteY5" fmla="*/ 450 h 2118110"/>
                <a:gd name="connsiteX6" fmla="*/ 2808572 w 3093124"/>
                <a:gd name="connsiteY6" fmla="*/ 711875 h 2118110"/>
                <a:gd name="connsiteX7" fmla="*/ 2808572 w 3093124"/>
                <a:gd name="connsiteY7" fmla="*/ 2118110 h 2118110"/>
                <a:gd name="connsiteX8" fmla="*/ 0 w 3093124"/>
                <a:gd name="connsiteY8" fmla="*/ 2118110 h 2118110"/>
                <a:gd name="connsiteX9" fmla="*/ 0 w 3093124"/>
                <a:gd name="connsiteY9" fmla="*/ 262405 h 2118110"/>
                <a:gd name="connsiteX10" fmla="*/ 299866 w 3093124"/>
                <a:gd name="connsiteY10" fmla="*/ 0 h 2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124" h="2118110">
                  <a:moveTo>
                    <a:pt x="299866" y="0"/>
                  </a:moveTo>
                  <a:lnTo>
                    <a:pt x="912513" y="0"/>
                  </a:lnTo>
                  <a:lnTo>
                    <a:pt x="955422" y="0"/>
                  </a:lnTo>
                  <a:lnTo>
                    <a:pt x="3088019" y="0"/>
                  </a:lnTo>
                  <a:lnTo>
                    <a:pt x="3093124" y="0"/>
                  </a:lnTo>
                  <a:lnTo>
                    <a:pt x="3093124" y="450"/>
                  </a:lnTo>
                  <a:lnTo>
                    <a:pt x="2808572" y="711875"/>
                  </a:lnTo>
                  <a:lnTo>
                    <a:pt x="2808572" y="2118110"/>
                  </a:lnTo>
                  <a:lnTo>
                    <a:pt x="0" y="2118110"/>
                  </a:lnTo>
                  <a:lnTo>
                    <a:pt x="0" y="262405"/>
                  </a:lnTo>
                  <a:cubicBezTo>
                    <a:pt x="0" y="117483"/>
                    <a:pt x="134255" y="0"/>
                    <a:pt x="29986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b="1" dirty="0"/>
                <a:t>3</a:t>
              </a:r>
            </a:p>
          </p:txBody>
        </p:sp>
        <p:sp>
          <p:nvSpPr>
            <p:cNvPr id="78" name="Freeform: Shape 77">
              <a:extLst>
                <a:ext uri="{FF2B5EF4-FFF2-40B4-BE49-F238E27FC236}">
                  <a16:creationId xmlns:a16="http://schemas.microsoft.com/office/drawing/2014/main" id="{02365432-A946-40CA-9E4B-F960A3D76DDC}"/>
                </a:ext>
              </a:extLst>
            </p:cNvPr>
            <p:cNvSpPr/>
            <p:nvPr/>
          </p:nvSpPr>
          <p:spPr>
            <a:xfrm>
              <a:off x="7722368" y="1713454"/>
              <a:ext cx="413911" cy="508624"/>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9" name="Freeform: Shape 78">
              <a:extLst>
                <a:ext uri="{FF2B5EF4-FFF2-40B4-BE49-F238E27FC236}">
                  <a16:creationId xmlns:a16="http://schemas.microsoft.com/office/drawing/2014/main" id="{3FA7D14E-DB59-4125-A73D-E8C6C2EC4B9C}"/>
                </a:ext>
              </a:extLst>
            </p:cNvPr>
            <p:cNvSpPr/>
            <p:nvPr/>
          </p:nvSpPr>
          <p:spPr>
            <a:xfrm>
              <a:off x="7308851" y="2725962"/>
              <a:ext cx="413911" cy="508624"/>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0" name="Freeform: Shape 79">
              <a:extLst>
                <a:ext uri="{FF2B5EF4-FFF2-40B4-BE49-F238E27FC236}">
                  <a16:creationId xmlns:a16="http://schemas.microsoft.com/office/drawing/2014/main" id="{2AD222FA-52E7-476B-8EB0-1B5EF912191D}"/>
                </a:ext>
              </a:extLst>
            </p:cNvPr>
            <p:cNvSpPr/>
            <p:nvPr/>
          </p:nvSpPr>
          <p:spPr>
            <a:xfrm>
              <a:off x="4556475" y="3728428"/>
              <a:ext cx="2545420" cy="1513357"/>
            </a:xfrm>
            <a:custGeom>
              <a:avLst/>
              <a:gdLst>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3019287 w 3019287"/>
                <a:gd name="connsiteY11" fmla="*/ 603312 h 1795090"/>
                <a:gd name="connsiteX12" fmla="*/ 2778130 w 3019287"/>
                <a:gd name="connsiteY12" fmla="*/ 603312 h 1795090"/>
                <a:gd name="connsiteX13" fmla="*/ 2778130 w 3019287"/>
                <a:gd name="connsiteY13" fmla="*/ 1795090 h 1795090"/>
                <a:gd name="connsiteX14" fmla="*/ 2380254 w 3019287"/>
                <a:gd name="connsiteY14" fmla="*/ 1795090 h 1795090"/>
                <a:gd name="connsiteX15" fmla="*/ 397876 w 3019287"/>
                <a:gd name="connsiteY15" fmla="*/ 1795090 h 1795090"/>
                <a:gd name="connsiteX16" fmla="*/ 0 w 3019287"/>
                <a:gd name="connsiteY16" fmla="*/ 1795090 h 1795090"/>
                <a:gd name="connsiteX17" fmla="*/ 0 w 3019287"/>
                <a:gd name="connsiteY17" fmla="*/ 222387 h 1795090"/>
                <a:gd name="connsiteX18" fmla="*/ 254135 w 3019287"/>
                <a:gd name="connsiteY18" fmla="*/ 0 h 1795090"/>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2778130 w 3019287"/>
                <a:gd name="connsiteY11" fmla="*/ 603312 h 1795090"/>
                <a:gd name="connsiteX12" fmla="*/ 2778130 w 3019287"/>
                <a:gd name="connsiteY12" fmla="*/ 1795090 h 1795090"/>
                <a:gd name="connsiteX13" fmla="*/ 2380254 w 3019287"/>
                <a:gd name="connsiteY13" fmla="*/ 1795090 h 1795090"/>
                <a:gd name="connsiteX14" fmla="*/ 397876 w 3019287"/>
                <a:gd name="connsiteY14" fmla="*/ 1795090 h 1795090"/>
                <a:gd name="connsiteX15" fmla="*/ 0 w 3019287"/>
                <a:gd name="connsiteY15" fmla="*/ 1795090 h 1795090"/>
                <a:gd name="connsiteX16" fmla="*/ 0 w 3019287"/>
                <a:gd name="connsiteY16" fmla="*/ 222387 h 1795090"/>
                <a:gd name="connsiteX17" fmla="*/ 254135 w 3019287"/>
                <a:gd name="connsiteY17" fmla="*/ 0 h 179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19287" h="1795090">
                  <a:moveTo>
                    <a:pt x="254135" y="0"/>
                  </a:moveTo>
                  <a:lnTo>
                    <a:pt x="652012" y="0"/>
                  </a:lnTo>
                  <a:lnTo>
                    <a:pt x="773352" y="0"/>
                  </a:lnTo>
                  <a:lnTo>
                    <a:pt x="809717" y="0"/>
                  </a:lnTo>
                  <a:lnTo>
                    <a:pt x="1171228" y="0"/>
                  </a:lnTo>
                  <a:lnTo>
                    <a:pt x="1207593" y="0"/>
                  </a:lnTo>
                  <a:lnTo>
                    <a:pt x="2617085" y="0"/>
                  </a:lnTo>
                  <a:lnTo>
                    <a:pt x="2621411" y="0"/>
                  </a:lnTo>
                  <a:lnTo>
                    <a:pt x="3014961" y="0"/>
                  </a:lnTo>
                  <a:lnTo>
                    <a:pt x="3019287" y="0"/>
                  </a:lnTo>
                  <a:lnTo>
                    <a:pt x="3019287" y="382"/>
                  </a:lnTo>
                  <a:lnTo>
                    <a:pt x="2778130" y="603312"/>
                  </a:lnTo>
                  <a:lnTo>
                    <a:pt x="2778130" y="1795090"/>
                  </a:lnTo>
                  <a:lnTo>
                    <a:pt x="2380254" y="1795090"/>
                  </a:lnTo>
                  <a:lnTo>
                    <a:pt x="397876" y="1795090"/>
                  </a:lnTo>
                  <a:lnTo>
                    <a:pt x="0" y="1795090"/>
                  </a:lnTo>
                  <a:lnTo>
                    <a:pt x="0" y="222387"/>
                  </a:lnTo>
                  <a:cubicBezTo>
                    <a:pt x="0" y="99567"/>
                    <a:pt x="113780" y="0"/>
                    <a:pt x="2541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b="1" dirty="0"/>
                <a:t>2</a:t>
              </a:r>
            </a:p>
          </p:txBody>
        </p:sp>
        <p:sp>
          <p:nvSpPr>
            <p:cNvPr id="81" name="Freeform: Shape 80">
              <a:extLst>
                <a:ext uri="{FF2B5EF4-FFF2-40B4-BE49-F238E27FC236}">
                  <a16:creationId xmlns:a16="http://schemas.microsoft.com/office/drawing/2014/main" id="{F934DB4E-E8A1-406A-BB86-74FBAF0E59C7}"/>
                </a:ext>
              </a:extLst>
            </p:cNvPr>
            <p:cNvSpPr/>
            <p:nvPr/>
          </p:nvSpPr>
          <p:spPr>
            <a:xfrm flipH="1">
              <a:off x="6894940" y="3730695"/>
              <a:ext cx="413911" cy="508624"/>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2" name="Freeform: Shape 81">
              <a:extLst>
                <a:ext uri="{FF2B5EF4-FFF2-40B4-BE49-F238E27FC236}">
                  <a16:creationId xmlns:a16="http://schemas.microsoft.com/office/drawing/2014/main" id="{4EA65E8F-6247-4B11-A9BF-1E93D3D7F582}"/>
                </a:ext>
              </a:extLst>
            </p:cNvPr>
            <p:cNvSpPr/>
            <p:nvPr/>
          </p:nvSpPr>
          <p:spPr>
            <a:xfrm>
              <a:off x="3780357" y="4733160"/>
              <a:ext cx="2915773" cy="1573684"/>
            </a:xfrm>
            <a:custGeom>
              <a:avLst/>
              <a:gdLst>
                <a:gd name="connsiteX0" fmla="*/ 214249 w 2915773"/>
                <a:gd name="connsiteY0" fmla="*/ 0 h 1573684"/>
                <a:gd name="connsiteX1" fmla="*/ 549681 w 2915773"/>
                <a:gd name="connsiteY1" fmla="*/ 0 h 1573684"/>
                <a:gd name="connsiteX2" fmla="*/ 584603 w 2915773"/>
                <a:gd name="connsiteY2" fmla="*/ 0 h 1573684"/>
                <a:gd name="connsiteX3" fmla="*/ 651977 w 2915773"/>
                <a:gd name="connsiteY3" fmla="*/ 0 h 1573684"/>
                <a:gd name="connsiteX4" fmla="*/ 682635 w 2915773"/>
                <a:gd name="connsiteY4" fmla="*/ 0 h 1573684"/>
                <a:gd name="connsiteX5" fmla="*/ 920034 w 2915773"/>
                <a:gd name="connsiteY5" fmla="*/ 0 h 1573684"/>
                <a:gd name="connsiteX6" fmla="*/ 987408 w 2915773"/>
                <a:gd name="connsiteY6" fmla="*/ 0 h 1573684"/>
                <a:gd name="connsiteX7" fmla="*/ 1018066 w 2915773"/>
                <a:gd name="connsiteY7" fmla="*/ 0 h 1573684"/>
                <a:gd name="connsiteX8" fmla="*/ 1022330 w 2915773"/>
                <a:gd name="connsiteY8" fmla="*/ 0 h 1573684"/>
                <a:gd name="connsiteX9" fmla="*/ 1052988 w 2915773"/>
                <a:gd name="connsiteY9" fmla="*/ 0 h 1573684"/>
                <a:gd name="connsiteX10" fmla="*/ 1357761 w 2915773"/>
                <a:gd name="connsiteY10" fmla="*/ 0 h 1573684"/>
                <a:gd name="connsiteX11" fmla="*/ 1388419 w 2915773"/>
                <a:gd name="connsiteY11" fmla="*/ 0 h 1573684"/>
                <a:gd name="connsiteX12" fmla="*/ 2206342 w 2915773"/>
                <a:gd name="connsiteY12" fmla="*/ 0 h 1573684"/>
                <a:gd name="connsiteX13" fmla="*/ 2209989 w 2915773"/>
                <a:gd name="connsiteY13" fmla="*/ 0 h 1573684"/>
                <a:gd name="connsiteX14" fmla="*/ 2541773 w 2915773"/>
                <a:gd name="connsiteY14" fmla="*/ 0 h 1573684"/>
                <a:gd name="connsiteX15" fmla="*/ 2545420 w 2915773"/>
                <a:gd name="connsiteY15" fmla="*/ 0 h 1573684"/>
                <a:gd name="connsiteX16" fmla="*/ 2576695 w 2915773"/>
                <a:gd name="connsiteY16" fmla="*/ 0 h 1573684"/>
                <a:gd name="connsiteX17" fmla="*/ 2580342 w 2915773"/>
                <a:gd name="connsiteY17" fmla="*/ 0 h 1573684"/>
                <a:gd name="connsiteX18" fmla="*/ 2912126 w 2915773"/>
                <a:gd name="connsiteY18" fmla="*/ 0 h 1573684"/>
                <a:gd name="connsiteX19" fmla="*/ 2915773 w 2915773"/>
                <a:gd name="connsiteY19" fmla="*/ 0 h 1573684"/>
                <a:gd name="connsiteX20" fmla="*/ 2915773 w 2915773"/>
                <a:gd name="connsiteY20" fmla="*/ 322 h 1573684"/>
                <a:gd name="connsiteX21" fmla="*/ 2915773 w 2915773"/>
                <a:gd name="connsiteY21" fmla="*/ 508625 h 1573684"/>
                <a:gd name="connsiteX22" fmla="*/ 2712465 w 2915773"/>
                <a:gd name="connsiteY22" fmla="*/ 508625 h 1573684"/>
                <a:gd name="connsiteX23" fmla="*/ 2712465 w 2915773"/>
                <a:gd name="connsiteY23" fmla="*/ 1291873 h 1573684"/>
                <a:gd name="connsiteX24" fmla="*/ 2712465 w 2915773"/>
                <a:gd name="connsiteY24" fmla="*/ 1513357 h 1573684"/>
                <a:gd name="connsiteX25" fmla="*/ 2712465 w 2915773"/>
                <a:gd name="connsiteY25" fmla="*/ 1573684 h 1573684"/>
                <a:gd name="connsiteX26" fmla="*/ 2377034 w 2915773"/>
                <a:gd name="connsiteY26" fmla="*/ 1573684 h 1573684"/>
                <a:gd name="connsiteX27" fmla="*/ 2342112 w 2915773"/>
                <a:gd name="connsiteY27" fmla="*/ 1573684 h 1573684"/>
                <a:gd name="connsiteX28" fmla="*/ 2006681 w 2915773"/>
                <a:gd name="connsiteY28" fmla="*/ 1573684 h 1573684"/>
                <a:gd name="connsiteX29" fmla="*/ 705784 w 2915773"/>
                <a:gd name="connsiteY29" fmla="*/ 1573684 h 1573684"/>
                <a:gd name="connsiteX30" fmla="*/ 370353 w 2915773"/>
                <a:gd name="connsiteY30" fmla="*/ 1573684 h 1573684"/>
                <a:gd name="connsiteX31" fmla="*/ 335431 w 2915773"/>
                <a:gd name="connsiteY31" fmla="*/ 1573684 h 1573684"/>
                <a:gd name="connsiteX32" fmla="*/ 0 w 2915773"/>
                <a:gd name="connsiteY32" fmla="*/ 1573684 h 1573684"/>
                <a:gd name="connsiteX33" fmla="*/ 0 w 2915773"/>
                <a:gd name="connsiteY33" fmla="*/ 1513357 h 1573684"/>
                <a:gd name="connsiteX34" fmla="*/ 0 w 2915773"/>
                <a:gd name="connsiteY34" fmla="*/ 1291873 h 1573684"/>
                <a:gd name="connsiteX35" fmla="*/ 0 w 2915773"/>
                <a:gd name="connsiteY35" fmla="*/ 187484 h 1573684"/>
                <a:gd name="connsiteX36" fmla="*/ 214249 w 2915773"/>
                <a:gd name="connsiteY36" fmla="*/ 0 h 1573684"/>
                <a:gd name="connsiteX0" fmla="*/ 214249 w 2915773"/>
                <a:gd name="connsiteY0" fmla="*/ 0 h 1573684"/>
                <a:gd name="connsiteX1" fmla="*/ 549681 w 2915773"/>
                <a:gd name="connsiteY1" fmla="*/ 0 h 1573684"/>
                <a:gd name="connsiteX2" fmla="*/ 584603 w 2915773"/>
                <a:gd name="connsiteY2" fmla="*/ 0 h 1573684"/>
                <a:gd name="connsiteX3" fmla="*/ 651977 w 2915773"/>
                <a:gd name="connsiteY3" fmla="*/ 0 h 1573684"/>
                <a:gd name="connsiteX4" fmla="*/ 682635 w 2915773"/>
                <a:gd name="connsiteY4" fmla="*/ 0 h 1573684"/>
                <a:gd name="connsiteX5" fmla="*/ 920034 w 2915773"/>
                <a:gd name="connsiteY5" fmla="*/ 0 h 1573684"/>
                <a:gd name="connsiteX6" fmla="*/ 987408 w 2915773"/>
                <a:gd name="connsiteY6" fmla="*/ 0 h 1573684"/>
                <a:gd name="connsiteX7" fmla="*/ 1018066 w 2915773"/>
                <a:gd name="connsiteY7" fmla="*/ 0 h 1573684"/>
                <a:gd name="connsiteX8" fmla="*/ 1022330 w 2915773"/>
                <a:gd name="connsiteY8" fmla="*/ 0 h 1573684"/>
                <a:gd name="connsiteX9" fmla="*/ 1052988 w 2915773"/>
                <a:gd name="connsiteY9" fmla="*/ 0 h 1573684"/>
                <a:gd name="connsiteX10" fmla="*/ 1357761 w 2915773"/>
                <a:gd name="connsiteY10" fmla="*/ 0 h 1573684"/>
                <a:gd name="connsiteX11" fmla="*/ 1388419 w 2915773"/>
                <a:gd name="connsiteY11" fmla="*/ 0 h 1573684"/>
                <a:gd name="connsiteX12" fmla="*/ 2206342 w 2915773"/>
                <a:gd name="connsiteY12" fmla="*/ 0 h 1573684"/>
                <a:gd name="connsiteX13" fmla="*/ 2209989 w 2915773"/>
                <a:gd name="connsiteY13" fmla="*/ 0 h 1573684"/>
                <a:gd name="connsiteX14" fmla="*/ 2541773 w 2915773"/>
                <a:gd name="connsiteY14" fmla="*/ 0 h 1573684"/>
                <a:gd name="connsiteX15" fmla="*/ 2545420 w 2915773"/>
                <a:gd name="connsiteY15" fmla="*/ 0 h 1573684"/>
                <a:gd name="connsiteX16" fmla="*/ 2576695 w 2915773"/>
                <a:gd name="connsiteY16" fmla="*/ 0 h 1573684"/>
                <a:gd name="connsiteX17" fmla="*/ 2580342 w 2915773"/>
                <a:gd name="connsiteY17" fmla="*/ 0 h 1573684"/>
                <a:gd name="connsiteX18" fmla="*/ 2912126 w 2915773"/>
                <a:gd name="connsiteY18" fmla="*/ 0 h 1573684"/>
                <a:gd name="connsiteX19" fmla="*/ 2915773 w 2915773"/>
                <a:gd name="connsiteY19" fmla="*/ 0 h 1573684"/>
                <a:gd name="connsiteX20" fmla="*/ 2915773 w 2915773"/>
                <a:gd name="connsiteY20" fmla="*/ 322 h 1573684"/>
                <a:gd name="connsiteX21" fmla="*/ 2712465 w 2915773"/>
                <a:gd name="connsiteY21" fmla="*/ 508625 h 1573684"/>
                <a:gd name="connsiteX22" fmla="*/ 2712465 w 2915773"/>
                <a:gd name="connsiteY22" fmla="*/ 1291873 h 1573684"/>
                <a:gd name="connsiteX23" fmla="*/ 2712465 w 2915773"/>
                <a:gd name="connsiteY23" fmla="*/ 1513357 h 1573684"/>
                <a:gd name="connsiteX24" fmla="*/ 2712465 w 2915773"/>
                <a:gd name="connsiteY24" fmla="*/ 1573684 h 1573684"/>
                <a:gd name="connsiteX25" fmla="*/ 2377034 w 2915773"/>
                <a:gd name="connsiteY25" fmla="*/ 1573684 h 1573684"/>
                <a:gd name="connsiteX26" fmla="*/ 2342112 w 2915773"/>
                <a:gd name="connsiteY26" fmla="*/ 1573684 h 1573684"/>
                <a:gd name="connsiteX27" fmla="*/ 2006681 w 2915773"/>
                <a:gd name="connsiteY27" fmla="*/ 1573684 h 1573684"/>
                <a:gd name="connsiteX28" fmla="*/ 705784 w 2915773"/>
                <a:gd name="connsiteY28" fmla="*/ 1573684 h 1573684"/>
                <a:gd name="connsiteX29" fmla="*/ 370353 w 2915773"/>
                <a:gd name="connsiteY29" fmla="*/ 1573684 h 1573684"/>
                <a:gd name="connsiteX30" fmla="*/ 335431 w 2915773"/>
                <a:gd name="connsiteY30" fmla="*/ 1573684 h 1573684"/>
                <a:gd name="connsiteX31" fmla="*/ 0 w 2915773"/>
                <a:gd name="connsiteY31" fmla="*/ 1573684 h 1573684"/>
                <a:gd name="connsiteX32" fmla="*/ 0 w 2915773"/>
                <a:gd name="connsiteY32" fmla="*/ 1513357 h 1573684"/>
                <a:gd name="connsiteX33" fmla="*/ 0 w 2915773"/>
                <a:gd name="connsiteY33" fmla="*/ 1291873 h 1573684"/>
                <a:gd name="connsiteX34" fmla="*/ 0 w 2915773"/>
                <a:gd name="connsiteY34" fmla="*/ 187484 h 1573684"/>
                <a:gd name="connsiteX35" fmla="*/ 214249 w 2915773"/>
                <a:gd name="connsiteY35" fmla="*/ 0 h 157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15773" h="1573684">
                  <a:moveTo>
                    <a:pt x="214249" y="0"/>
                  </a:moveTo>
                  <a:lnTo>
                    <a:pt x="549681" y="0"/>
                  </a:lnTo>
                  <a:lnTo>
                    <a:pt x="584603" y="0"/>
                  </a:lnTo>
                  <a:lnTo>
                    <a:pt x="651977" y="0"/>
                  </a:lnTo>
                  <a:lnTo>
                    <a:pt x="682635" y="0"/>
                  </a:lnTo>
                  <a:lnTo>
                    <a:pt x="920034" y="0"/>
                  </a:lnTo>
                  <a:lnTo>
                    <a:pt x="987408" y="0"/>
                  </a:lnTo>
                  <a:lnTo>
                    <a:pt x="1018066" y="0"/>
                  </a:lnTo>
                  <a:lnTo>
                    <a:pt x="1022330" y="0"/>
                  </a:lnTo>
                  <a:lnTo>
                    <a:pt x="1052988" y="0"/>
                  </a:lnTo>
                  <a:lnTo>
                    <a:pt x="1357761" y="0"/>
                  </a:lnTo>
                  <a:lnTo>
                    <a:pt x="1388419" y="0"/>
                  </a:lnTo>
                  <a:lnTo>
                    <a:pt x="2206342" y="0"/>
                  </a:lnTo>
                  <a:lnTo>
                    <a:pt x="2209989" y="0"/>
                  </a:lnTo>
                  <a:lnTo>
                    <a:pt x="2541773" y="0"/>
                  </a:lnTo>
                  <a:lnTo>
                    <a:pt x="2545420" y="0"/>
                  </a:lnTo>
                  <a:lnTo>
                    <a:pt x="2576695" y="0"/>
                  </a:lnTo>
                  <a:lnTo>
                    <a:pt x="2580342" y="0"/>
                  </a:lnTo>
                  <a:lnTo>
                    <a:pt x="2912126" y="0"/>
                  </a:lnTo>
                  <a:lnTo>
                    <a:pt x="2915773" y="0"/>
                  </a:lnTo>
                  <a:lnTo>
                    <a:pt x="2915773" y="322"/>
                  </a:lnTo>
                  <a:lnTo>
                    <a:pt x="2712465" y="508625"/>
                  </a:lnTo>
                  <a:lnTo>
                    <a:pt x="2712465" y="1291873"/>
                  </a:lnTo>
                  <a:lnTo>
                    <a:pt x="2712465" y="1513357"/>
                  </a:lnTo>
                  <a:lnTo>
                    <a:pt x="2712465" y="1573684"/>
                  </a:lnTo>
                  <a:lnTo>
                    <a:pt x="2377034" y="1573684"/>
                  </a:lnTo>
                  <a:lnTo>
                    <a:pt x="2342112" y="1573684"/>
                  </a:lnTo>
                  <a:lnTo>
                    <a:pt x="2006681" y="1573684"/>
                  </a:lnTo>
                  <a:lnTo>
                    <a:pt x="705784" y="1573684"/>
                  </a:lnTo>
                  <a:lnTo>
                    <a:pt x="370353" y="1573684"/>
                  </a:lnTo>
                  <a:lnTo>
                    <a:pt x="335431" y="1573684"/>
                  </a:lnTo>
                  <a:lnTo>
                    <a:pt x="0" y="1573684"/>
                  </a:lnTo>
                  <a:lnTo>
                    <a:pt x="0" y="1513357"/>
                  </a:lnTo>
                  <a:lnTo>
                    <a:pt x="0" y="1291873"/>
                  </a:lnTo>
                  <a:lnTo>
                    <a:pt x="0" y="187484"/>
                  </a:lnTo>
                  <a:cubicBezTo>
                    <a:pt x="0" y="83941"/>
                    <a:pt x="95922" y="0"/>
                    <a:pt x="21424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b="1" dirty="0"/>
                <a:t>1</a:t>
              </a:r>
            </a:p>
          </p:txBody>
        </p:sp>
        <p:sp>
          <p:nvSpPr>
            <p:cNvPr id="83" name="Freeform: Shape 82">
              <a:extLst>
                <a:ext uri="{FF2B5EF4-FFF2-40B4-BE49-F238E27FC236}">
                  <a16:creationId xmlns:a16="http://schemas.microsoft.com/office/drawing/2014/main" id="{0596D350-6DE1-4A30-BC7D-6F080C2F4F4C}"/>
                </a:ext>
              </a:extLst>
            </p:cNvPr>
            <p:cNvSpPr/>
            <p:nvPr/>
          </p:nvSpPr>
          <p:spPr>
            <a:xfrm>
              <a:off x="6490391" y="4733161"/>
              <a:ext cx="411480" cy="508624"/>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40" name="Rectangle 39">
            <a:extLst>
              <a:ext uri="{FF2B5EF4-FFF2-40B4-BE49-F238E27FC236}">
                <a16:creationId xmlns:a16="http://schemas.microsoft.com/office/drawing/2014/main" id="{DD74E193-3C31-40E0-AE2D-AB530C7DC159}"/>
              </a:ext>
            </a:extLst>
          </p:cNvPr>
          <p:cNvSpPr/>
          <p:nvPr/>
        </p:nvSpPr>
        <p:spPr>
          <a:xfrm>
            <a:off x="11241738" y="236411"/>
            <a:ext cx="861774" cy="6588751"/>
          </a:xfrm>
          <a:prstGeom prst="rect">
            <a:avLst/>
          </a:prstGeom>
          <a:noFill/>
        </p:spPr>
        <p:txBody>
          <a:bodyPr vert="vert"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Salesian Youth Ministry</a:t>
            </a:r>
          </a:p>
        </p:txBody>
      </p:sp>
      <p:sp>
        <p:nvSpPr>
          <p:cNvPr id="41" name="Rectangle 40">
            <a:extLst>
              <a:ext uri="{FF2B5EF4-FFF2-40B4-BE49-F238E27FC236}">
                <a16:creationId xmlns:a16="http://schemas.microsoft.com/office/drawing/2014/main" id="{2A17A1C4-91F9-4CCA-84C2-C51B9BA5B3EE}"/>
              </a:ext>
            </a:extLst>
          </p:cNvPr>
          <p:cNvSpPr/>
          <p:nvPr/>
        </p:nvSpPr>
        <p:spPr>
          <a:xfrm>
            <a:off x="10526467" y="1668978"/>
            <a:ext cx="738664" cy="3694281"/>
          </a:xfrm>
          <a:prstGeom prst="rect">
            <a:avLst/>
          </a:prstGeom>
          <a:noFill/>
        </p:spPr>
        <p:txBody>
          <a:bodyPr vert="vert" wrap="none" lIns="91440" tIns="45720" rIns="91440" bIns="45720">
            <a:spAutoFit/>
          </a:bodyPr>
          <a:lstStyle/>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Four Dimensions</a:t>
            </a:r>
          </a:p>
        </p:txBody>
      </p:sp>
      <p:sp>
        <p:nvSpPr>
          <p:cNvPr id="49" name="TextBox 48">
            <a:extLst>
              <a:ext uri="{FF2B5EF4-FFF2-40B4-BE49-F238E27FC236}">
                <a16:creationId xmlns:a16="http://schemas.microsoft.com/office/drawing/2014/main" id="{D16EDA66-FAA9-4335-A10C-A7F2E3DF67FF}"/>
              </a:ext>
            </a:extLst>
          </p:cNvPr>
          <p:cNvSpPr txBox="1"/>
          <p:nvPr/>
        </p:nvSpPr>
        <p:spPr>
          <a:xfrm>
            <a:off x="3551006" y="4365636"/>
            <a:ext cx="5486510" cy="1631216"/>
          </a:xfrm>
          <a:prstGeom prst="rect">
            <a:avLst/>
          </a:prstGeom>
          <a:noFill/>
        </p:spPr>
        <p:txBody>
          <a:bodyPr wrap="square" lIns="0" rIns="0" rtlCol="0" anchor="b">
            <a:spAutoFit/>
          </a:bodyPr>
          <a:lstStyle/>
          <a:p>
            <a:r>
              <a:rPr lang="en-US" sz="2000" dirty="0">
                <a:solidFill>
                  <a:srgbClr val="0070C0"/>
                </a:solidFill>
              </a:rPr>
              <a:t>Many possibilities &amp; settings</a:t>
            </a:r>
          </a:p>
          <a:p>
            <a:r>
              <a:rPr lang="en-US" sz="2000" dirty="0">
                <a:solidFill>
                  <a:srgbClr val="0070C0"/>
                </a:solidFill>
              </a:rPr>
              <a:t>Groups intent on Christian commitment</a:t>
            </a:r>
          </a:p>
          <a:p>
            <a:r>
              <a:rPr lang="en-US" sz="2000" dirty="0">
                <a:solidFill>
                  <a:srgbClr val="0070C0"/>
                </a:solidFill>
              </a:rPr>
              <a:t>Preparing &amp; forming leaders/educators</a:t>
            </a:r>
          </a:p>
          <a:p>
            <a:r>
              <a:rPr lang="en-US" sz="2000" dirty="0">
                <a:solidFill>
                  <a:srgbClr val="0070C0"/>
                </a:solidFill>
              </a:rPr>
              <a:t>Experiences of shared life (retreat, camps)</a:t>
            </a:r>
          </a:p>
          <a:p>
            <a:r>
              <a:rPr lang="en-US" sz="2000" dirty="0">
                <a:solidFill>
                  <a:srgbClr val="0070C0"/>
                </a:solidFill>
              </a:rPr>
              <a:t>EPC to effectiveness of groups</a:t>
            </a:r>
          </a:p>
        </p:txBody>
      </p:sp>
      <p:sp>
        <p:nvSpPr>
          <p:cNvPr id="68" name="TextBox 67">
            <a:extLst>
              <a:ext uri="{FF2B5EF4-FFF2-40B4-BE49-F238E27FC236}">
                <a16:creationId xmlns:a16="http://schemas.microsoft.com/office/drawing/2014/main" id="{C5AABD9D-059A-4AF3-B3A8-70364D838A1E}"/>
              </a:ext>
            </a:extLst>
          </p:cNvPr>
          <p:cNvSpPr txBox="1"/>
          <p:nvPr/>
        </p:nvSpPr>
        <p:spPr>
          <a:xfrm>
            <a:off x="2953032" y="6366761"/>
            <a:ext cx="7383638" cy="400110"/>
          </a:xfrm>
          <a:prstGeom prst="rect">
            <a:avLst/>
          </a:prstGeom>
          <a:noFill/>
        </p:spPr>
        <p:txBody>
          <a:bodyPr wrap="square" lIns="0" rIns="0" rtlCol="0" anchor="b">
            <a:spAutoFit/>
          </a:bodyPr>
          <a:lstStyle/>
          <a:p>
            <a:r>
              <a:rPr lang="en-US" sz="2000" dirty="0"/>
              <a:t>Atmosphere of personal relationship &amp; shared joy</a:t>
            </a:r>
            <a:endParaRPr lang="en-IN" sz="2000" dirty="0"/>
          </a:p>
        </p:txBody>
      </p:sp>
      <p:sp>
        <p:nvSpPr>
          <p:cNvPr id="69" name="TextBox 68">
            <a:extLst>
              <a:ext uri="{FF2B5EF4-FFF2-40B4-BE49-F238E27FC236}">
                <a16:creationId xmlns:a16="http://schemas.microsoft.com/office/drawing/2014/main" id="{929CEEED-7A46-4681-9E8D-33EDB666A63B}"/>
              </a:ext>
            </a:extLst>
          </p:cNvPr>
          <p:cNvSpPr txBox="1"/>
          <p:nvPr/>
        </p:nvSpPr>
        <p:spPr>
          <a:xfrm>
            <a:off x="5183450" y="1066762"/>
            <a:ext cx="4807218" cy="400110"/>
          </a:xfrm>
          <a:prstGeom prst="rect">
            <a:avLst/>
          </a:prstGeom>
          <a:noFill/>
        </p:spPr>
        <p:txBody>
          <a:bodyPr wrap="square" lIns="0" rIns="0" rtlCol="0" anchor="b">
            <a:spAutoFit/>
          </a:bodyPr>
          <a:lstStyle/>
          <a:p>
            <a:r>
              <a:rPr lang="en-US" sz="2000" dirty="0"/>
              <a:t>Creating community of young adults</a:t>
            </a:r>
          </a:p>
        </p:txBody>
      </p:sp>
      <p:sp>
        <p:nvSpPr>
          <p:cNvPr id="70" name="TextBox 69">
            <a:extLst>
              <a:ext uri="{FF2B5EF4-FFF2-40B4-BE49-F238E27FC236}">
                <a16:creationId xmlns:a16="http://schemas.microsoft.com/office/drawing/2014/main" id="{8C9BF447-5CF1-4223-8A63-1E3593A26BF6}"/>
              </a:ext>
            </a:extLst>
          </p:cNvPr>
          <p:cNvSpPr txBox="1"/>
          <p:nvPr/>
        </p:nvSpPr>
        <p:spPr>
          <a:xfrm>
            <a:off x="4076634" y="2826429"/>
            <a:ext cx="5486509" cy="1323439"/>
          </a:xfrm>
          <a:prstGeom prst="rect">
            <a:avLst/>
          </a:prstGeom>
          <a:noFill/>
        </p:spPr>
        <p:txBody>
          <a:bodyPr wrap="square" lIns="0" rIns="0" rtlCol="0" anchor="b">
            <a:spAutoFit/>
          </a:bodyPr>
          <a:lstStyle/>
          <a:p>
            <a:r>
              <a:rPr lang="en-US" sz="2000" dirty="0" err="1"/>
              <a:t>Recognise</a:t>
            </a:r>
            <a:r>
              <a:rPr lang="en-US" sz="2000" dirty="0"/>
              <a:t> as capable of inner processes</a:t>
            </a:r>
          </a:p>
          <a:p>
            <a:r>
              <a:rPr lang="en-US" sz="2000" dirty="0"/>
              <a:t>Look at positive &amp; potential</a:t>
            </a:r>
          </a:p>
          <a:p>
            <a:r>
              <a:rPr lang="en-US" sz="2000" dirty="0"/>
              <a:t>Liberating &amp; genuine relationship</a:t>
            </a:r>
          </a:p>
          <a:p>
            <a:r>
              <a:rPr lang="en-US" sz="2000" dirty="0"/>
              <a:t>Restore to joy of living &amp; courage to hope</a:t>
            </a:r>
          </a:p>
        </p:txBody>
      </p:sp>
      <p:sp>
        <p:nvSpPr>
          <p:cNvPr id="71" name="TextBox 70">
            <a:extLst>
              <a:ext uri="{FF2B5EF4-FFF2-40B4-BE49-F238E27FC236}">
                <a16:creationId xmlns:a16="http://schemas.microsoft.com/office/drawing/2014/main" id="{9201A558-6C40-45AE-808E-57D35BEE692B}"/>
              </a:ext>
            </a:extLst>
          </p:cNvPr>
          <p:cNvSpPr txBox="1"/>
          <p:nvPr/>
        </p:nvSpPr>
        <p:spPr>
          <a:xfrm>
            <a:off x="4738509" y="1906090"/>
            <a:ext cx="4630542" cy="707886"/>
          </a:xfrm>
          <a:prstGeom prst="rect">
            <a:avLst/>
          </a:prstGeom>
          <a:noFill/>
        </p:spPr>
        <p:txBody>
          <a:bodyPr wrap="square" lIns="0" rIns="0" rtlCol="0" anchor="b">
            <a:spAutoFit/>
          </a:bodyPr>
          <a:lstStyle/>
          <a:p>
            <a:r>
              <a:rPr lang="en-US" sz="2000" dirty="0">
                <a:solidFill>
                  <a:srgbClr val="0070C0"/>
                </a:solidFill>
              </a:rPr>
              <a:t>Active involvement &amp; responsibility </a:t>
            </a:r>
          </a:p>
          <a:p>
            <a:r>
              <a:rPr lang="en-US" sz="2000" dirty="0">
                <a:solidFill>
                  <a:srgbClr val="0070C0"/>
                </a:solidFill>
              </a:rPr>
              <a:t>in society &amp; Church</a:t>
            </a:r>
          </a:p>
        </p:txBody>
      </p:sp>
      <p:sp>
        <p:nvSpPr>
          <p:cNvPr id="72" name="Rectangle 71">
            <a:extLst>
              <a:ext uri="{FF2B5EF4-FFF2-40B4-BE49-F238E27FC236}">
                <a16:creationId xmlns:a16="http://schemas.microsoft.com/office/drawing/2014/main" id="{785E3882-9797-49D8-BFED-D19E8B2F4D67}"/>
              </a:ext>
            </a:extLst>
          </p:cNvPr>
          <p:cNvSpPr/>
          <p:nvPr/>
        </p:nvSpPr>
        <p:spPr>
          <a:xfrm>
            <a:off x="7320588" y="218325"/>
            <a:ext cx="4188967" cy="646331"/>
          </a:xfrm>
          <a:prstGeom prst="rect">
            <a:avLst/>
          </a:prstGeom>
          <a:noFill/>
        </p:spPr>
        <p:txBody>
          <a:bodyPr vert="horz" wrap="none" lIns="91440" tIns="45720" rIns="91440" bIns="45720">
            <a:spAutoFit/>
          </a:bodyPr>
          <a:lstStyle/>
          <a:p>
            <a:r>
              <a:rPr lang="en-US" sz="3600" b="1" dirty="0"/>
              <a:t>Social Experience</a:t>
            </a:r>
            <a:endParaRPr lang="en-IN" sz="3600" b="1" dirty="0"/>
          </a:p>
        </p:txBody>
      </p:sp>
    </p:spTree>
    <p:extLst>
      <p:ext uri="{BB962C8B-B14F-4D97-AF65-F5344CB8AC3E}">
        <p14:creationId xmlns:p14="http://schemas.microsoft.com/office/powerpoint/2010/main" val="9895061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ppt_x"/>
                                          </p:val>
                                        </p:tav>
                                        <p:tav tm="100000">
                                          <p:val>
                                            <p:strVal val="#ppt_x"/>
                                          </p:val>
                                        </p:tav>
                                      </p:tavLst>
                                    </p:anim>
                                    <p:anim calcmode="lin" valueType="num">
                                      <p:cBhvr additive="base">
                                        <p:cTn id="2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additive="base">
                                        <p:cTn id="25" dur="500" fill="hold"/>
                                        <p:tgtEl>
                                          <p:spTgt spid="71"/>
                                        </p:tgtEl>
                                        <p:attrNameLst>
                                          <p:attrName>ppt_x</p:attrName>
                                        </p:attrNameLst>
                                      </p:cBhvr>
                                      <p:tavLst>
                                        <p:tav tm="0">
                                          <p:val>
                                            <p:strVal val="#ppt_x"/>
                                          </p:val>
                                        </p:tav>
                                        <p:tav tm="100000">
                                          <p:val>
                                            <p:strVal val="#ppt_x"/>
                                          </p:val>
                                        </p:tav>
                                      </p:tavLst>
                                    </p:anim>
                                    <p:anim calcmode="lin" valueType="num">
                                      <p:cBhvr additive="base">
                                        <p:cTn id="26"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ppt_x"/>
                                          </p:val>
                                        </p:tav>
                                        <p:tav tm="100000">
                                          <p:val>
                                            <p:strVal val="#ppt_x"/>
                                          </p:val>
                                        </p:tav>
                                      </p:tavLst>
                                    </p:anim>
                                    <p:anim calcmode="lin" valueType="num">
                                      <p:cBhvr additive="base">
                                        <p:cTn id="32"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8" grpId="0"/>
      <p:bldP spid="69" grpId="0"/>
      <p:bldP spid="70" grpId="0"/>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1902" t="16138" r="27954" b="11671"/>
          <a:stretch/>
        </p:blipFill>
        <p:spPr>
          <a:xfrm>
            <a:off x="228303" y="83046"/>
            <a:ext cx="1644339" cy="1578187"/>
          </a:xfrm>
          <a:prstGeom prst="rect">
            <a:avLst/>
          </a:prstGeom>
          <a:gradFill>
            <a:gsLst>
              <a:gs pos="0">
                <a:schemeClr val="bg2">
                  <a:tint val="90000"/>
                  <a:satMod val="92000"/>
                  <a:lumMod val="120000"/>
                </a:schemeClr>
              </a:gs>
              <a:gs pos="100000">
                <a:schemeClr val="bg2">
                  <a:shade val="98000"/>
                  <a:satMod val="120000"/>
                  <a:alpha val="0"/>
                  <a:lumMod val="2000"/>
                  <a:lumOff val="98000"/>
                </a:schemeClr>
              </a:gs>
            </a:gsLst>
            <a:path path="circle">
              <a:fillToRect l="50000" t="50000" r="100000" b="100000"/>
            </a:path>
          </a:gradFill>
          <a:effectLst>
            <a:softEdge rad="0"/>
          </a:effectLst>
        </p:spPr>
      </p:pic>
      <p:sp>
        <p:nvSpPr>
          <p:cNvPr id="5" name="Rectangle 4"/>
          <p:cNvSpPr/>
          <p:nvPr/>
        </p:nvSpPr>
        <p:spPr>
          <a:xfrm>
            <a:off x="76202" y="29578"/>
            <a:ext cx="9361714"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Salesian Youth Ministry</a:t>
            </a:r>
          </a:p>
        </p:txBody>
      </p:sp>
      <p:sp>
        <p:nvSpPr>
          <p:cNvPr id="6" name="Rectangle 5"/>
          <p:cNvSpPr/>
          <p:nvPr/>
        </p:nvSpPr>
        <p:spPr>
          <a:xfrm>
            <a:off x="2024743" y="599224"/>
            <a:ext cx="3786614" cy="646331"/>
          </a:xfrm>
          <a:prstGeom prst="rect">
            <a:avLst/>
          </a:prstGeom>
          <a:noFill/>
        </p:spPr>
        <p:txBody>
          <a:bodyPr wrap="none" lIns="91440" tIns="45720" rIns="91440" bIns="45720">
            <a:spAutoFit/>
          </a:bodyPr>
          <a:lstStyle/>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Four Dimensions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149" y="4396360"/>
            <a:ext cx="5827784" cy="1817370"/>
          </a:xfrm>
          <a:prstGeom prst="rect">
            <a:avLst/>
          </a:prstGeom>
          <a:ln>
            <a:noFill/>
          </a:ln>
          <a:effectLst>
            <a:outerShdw blurRad="292100" dist="139700" dir="2700000" algn="tl" rotWithShape="0">
              <a:srgbClr val="333333">
                <a:alpha val="65000"/>
              </a:srgbClr>
            </a:outerShdw>
          </a:effectLst>
        </p:spPr>
      </p:pic>
      <p:sp>
        <p:nvSpPr>
          <p:cNvPr id="17" name="Pentagon 16"/>
          <p:cNvSpPr/>
          <p:nvPr/>
        </p:nvSpPr>
        <p:spPr>
          <a:xfrm>
            <a:off x="0" y="1750217"/>
            <a:ext cx="1763486" cy="76200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sz="2800" b="1" dirty="0" err="1"/>
              <a:t>Soc.Exp</a:t>
            </a:r>
            <a:endParaRPr lang="en-IN" b="1" dirty="0"/>
          </a:p>
        </p:txBody>
      </p:sp>
      <p:pic>
        <p:nvPicPr>
          <p:cNvPr id="2058" name="Picture 10" descr="https://encrypted-tbn1.gstatic.com/images?q=tbn:ANd9GcSVEOTfxb5yMOIFUeoKAijl6h5-hd5PNCcjoPJ72vogo6GX-0h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567" y="4396360"/>
            <a:ext cx="3543960" cy="183153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FEFC58D8-723B-4B39-8FC5-359C37C29B0F}"/>
              </a:ext>
            </a:extLst>
          </p:cNvPr>
          <p:cNvSpPr txBox="1"/>
          <p:nvPr/>
        </p:nvSpPr>
        <p:spPr>
          <a:xfrm>
            <a:off x="3584377" y="2512217"/>
            <a:ext cx="7638196" cy="3265446"/>
          </a:xfrm>
          <a:prstGeom prst="rect">
            <a:avLst/>
          </a:prstGeom>
          <a:noFill/>
        </p:spPr>
        <p:txBody>
          <a:bodyPr wrap="square" rtlCol="0">
            <a:spAutoFit/>
          </a:bodyPr>
          <a:lstStyle/>
          <a:p>
            <a:pPr marL="514350" indent="-514350" algn="just">
              <a:lnSpc>
                <a:spcPct val="150000"/>
              </a:lnSpc>
              <a:buAutoNum type="alphaLcParenBoth"/>
            </a:pPr>
            <a:r>
              <a:rPr lang="en-GB" sz="2000" dirty="0"/>
              <a:t>Build, facilitate, promote… groups</a:t>
            </a:r>
          </a:p>
          <a:p>
            <a:pPr marL="514350" indent="-514350" algn="just">
              <a:lnSpc>
                <a:spcPct val="150000"/>
              </a:lnSpc>
              <a:buAutoNum type="alphaLcParenBoth"/>
            </a:pPr>
            <a:r>
              <a:rPr lang="en-GB" sz="2000" dirty="0"/>
              <a:t>Encourage &amp; Entertain interpersonal activities</a:t>
            </a:r>
          </a:p>
          <a:p>
            <a:pPr marL="514350" indent="-514350" algn="just">
              <a:lnSpc>
                <a:spcPct val="150000"/>
              </a:lnSpc>
              <a:buAutoNum type="alphaLcParenBoth"/>
            </a:pPr>
            <a:r>
              <a:rPr lang="en-GB" sz="2000" dirty="0"/>
              <a:t>Exposure to social realities &amp; living</a:t>
            </a:r>
          </a:p>
          <a:p>
            <a:pPr marL="514350" indent="-514350" algn="just">
              <a:lnSpc>
                <a:spcPct val="150000"/>
              </a:lnSpc>
              <a:buAutoNum type="alphaLcParenBoth"/>
            </a:pPr>
            <a:r>
              <a:rPr lang="en-GB" sz="2000" dirty="0"/>
              <a:t>Appreciate &amp; Approve group initiatives </a:t>
            </a:r>
          </a:p>
          <a:p>
            <a:pPr marL="514350" indent="-514350" algn="just">
              <a:lnSpc>
                <a:spcPct val="150000"/>
              </a:lnSpc>
              <a:buAutoNum type="alphaLcParenBoth"/>
            </a:pPr>
            <a:r>
              <a:rPr lang="en-GB" sz="2000" dirty="0"/>
              <a:t>Introduce various Movements, Associations, Clubs…</a:t>
            </a:r>
          </a:p>
          <a:p>
            <a:pPr marL="514350" indent="-514350" algn="just">
              <a:lnSpc>
                <a:spcPct val="150000"/>
              </a:lnSpc>
              <a:buAutoNum type="alphaLcParenBoth"/>
            </a:pPr>
            <a:r>
              <a:rPr lang="en-IN" sz="2000" dirty="0"/>
              <a:t>Animate the Leaders/Animators/Members with various elements pertinent to life and SDB Movement</a:t>
            </a:r>
          </a:p>
        </p:txBody>
      </p:sp>
      <p:pic>
        <p:nvPicPr>
          <p:cNvPr id="7" name="Picture 6" descr="Shape, arrow&#10;&#10;Description automatically generated">
            <a:extLst>
              <a:ext uri="{FF2B5EF4-FFF2-40B4-BE49-F238E27FC236}">
                <a16:creationId xmlns:a16="http://schemas.microsoft.com/office/drawing/2014/main" id="{ECB52753-AF10-489E-88C3-719563F8B142}"/>
              </a:ext>
            </a:extLst>
          </p:cNvPr>
          <p:cNvPicPr>
            <a:picLocks noChangeAspect="1"/>
          </p:cNvPicPr>
          <p:nvPr/>
        </p:nvPicPr>
        <p:blipFill>
          <a:blip r:embed="rId5">
            <a:clrChange>
              <a:clrFrom>
                <a:srgbClr val="51C78E"/>
              </a:clrFrom>
              <a:clrTo>
                <a:srgbClr val="51C78E">
                  <a:alpha val="0"/>
                </a:srgbClr>
              </a:clrTo>
            </a:clrChange>
            <a:extLst>
              <a:ext uri="{28A0092B-C50C-407E-A947-70E740481C1C}">
                <a14:useLocalDpi xmlns:a14="http://schemas.microsoft.com/office/drawing/2010/main" val="0"/>
              </a:ext>
            </a:extLst>
          </a:blip>
          <a:stretch>
            <a:fillRect/>
          </a:stretch>
        </p:blipFill>
        <p:spPr>
          <a:xfrm rot="18940078" flipH="1">
            <a:off x="7676577" y="-434635"/>
            <a:ext cx="4090900" cy="3360382"/>
          </a:xfrm>
          <a:prstGeom prst="rect">
            <a:avLst/>
          </a:prstGeom>
        </p:spPr>
      </p:pic>
      <p:sp>
        <p:nvSpPr>
          <p:cNvPr id="26" name="TextBox 25">
            <a:extLst>
              <a:ext uri="{FF2B5EF4-FFF2-40B4-BE49-F238E27FC236}">
                <a16:creationId xmlns:a16="http://schemas.microsoft.com/office/drawing/2014/main" id="{DE7FD2D9-78D3-4A48-8805-9CDF983B7E02}"/>
              </a:ext>
            </a:extLst>
          </p:cNvPr>
          <p:cNvSpPr txBox="1"/>
          <p:nvPr/>
        </p:nvSpPr>
        <p:spPr>
          <a:xfrm>
            <a:off x="2473609" y="1555044"/>
            <a:ext cx="3125807" cy="523220"/>
          </a:xfrm>
          <a:prstGeom prst="rect">
            <a:avLst/>
          </a:prstGeom>
          <a:noFill/>
        </p:spPr>
        <p:txBody>
          <a:bodyPr wrap="square">
            <a:spAutoFit/>
          </a:bodyPr>
          <a:lstStyle/>
          <a:p>
            <a:r>
              <a:rPr lang="en-IN" sz="2800" b="1" dirty="0"/>
              <a:t>How to Promote?</a:t>
            </a:r>
          </a:p>
        </p:txBody>
      </p:sp>
    </p:spTree>
    <p:extLst>
      <p:ext uri="{BB962C8B-B14F-4D97-AF65-F5344CB8AC3E}">
        <p14:creationId xmlns:p14="http://schemas.microsoft.com/office/powerpoint/2010/main" val="27569135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iterate type="wd">
                                    <p:tmPct val="5000"/>
                                  </p:iterate>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50"/>
                            </p:stCondLst>
                            <p:childTnLst>
                              <p:par>
                                <p:cTn id="10" presetID="2" presetClass="entr" presetSubtype="8" fill="hold" nodeType="afterEffect">
                                  <p:stCondLst>
                                    <p:cond delay="2000"/>
                                  </p:stCondLst>
                                  <p:iterate type="wd">
                                    <p:tmPct val="5000"/>
                                  </p:iterate>
                                  <p:childTnLst>
                                    <p:set>
                                      <p:cBhvr>
                                        <p:cTn id="11" dur="1" fill="hold">
                                          <p:stCondLst>
                                            <p:cond delay="0"/>
                                          </p:stCondLst>
                                        </p:cTn>
                                        <p:tgtEl>
                                          <p:spTgt spid="25">
                                            <p:txEl>
                                              <p:pRg st="1" end="1"/>
                                            </p:txEl>
                                          </p:spTgt>
                                        </p:tgtEl>
                                        <p:attrNameLst>
                                          <p:attrName>style.visibility</p:attrName>
                                        </p:attrNameLst>
                                      </p:cBhvr>
                                      <p:to>
                                        <p:strVal val="visible"/>
                                      </p:to>
                                    </p:set>
                                    <p:anim calcmode="lin" valueType="num">
                                      <p:cBhvr additive="base">
                                        <p:cTn id="12" dur="500" fill="hold"/>
                                        <p:tgtEl>
                                          <p:spTgt spid="2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3250"/>
                            </p:stCondLst>
                            <p:childTnLst>
                              <p:par>
                                <p:cTn id="15" presetID="2" presetClass="entr" presetSubtype="8" fill="hold" nodeType="afterEffect">
                                  <p:stCondLst>
                                    <p:cond delay="2000"/>
                                  </p:stCondLst>
                                  <p:iterate type="wd">
                                    <p:tmPct val="5000"/>
                                  </p:iterate>
                                  <p:childTnLst>
                                    <p:set>
                                      <p:cBhvr>
                                        <p:cTn id="16" dur="1" fill="hold">
                                          <p:stCondLst>
                                            <p:cond delay="0"/>
                                          </p:stCondLst>
                                        </p:cTn>
                                        <p:tgtEl>
                                          <p:spTgt spid="25">
                                            <p:txEl>
                                              <p:pRg st="2" end="2"/>
                                            </p:txEl>
                                          </p:spTgt>
                                        </p:tgtEl>
                                        <p:attrNameLst>
                                          <p:attrName>style.visibility</p:attrName>
                                        </p:attrNameLst>
                                      </p:cBhvr>
                                      <p:to>
                                        <p:strVal val="visible"/>
                                      </p:to>
                                    </p:set>
                                    <p:anim calcmode="lin" valueType="num">
                                      <p:cBhvr additive="base">
                                        <p:cTn id="17" dur="500" fill="hold"/>
                                        <p:tgtEl>
                                          <p:spTgt spid="2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5875"/>
                            </p:stCondLst>
                            <p:childTnLst>
                              <p:par>
                                <p:cTn id="20" presetID="2" presetClass="entr" presetSubtype="8" fill="hold" nodeType="afterEffect">
                                  <p:stCondLst>
                                    <p:cond delay="2000"/>
                                  </p:stCondLst>
                                  <p:iterate type="wd">
                                    <p:tmPct val="5000"/>
                                  </p:iterate>
                                  <p:childTnLst>
                                    <p:set>
                                      <p:cBhvr>
                                        <p:cTn id="21" dur="1" fill="hold">
                                          <p:stCondLst>
                                            <p:cond delay="0"/>
                                          </p:stCondLst>
                                        </p:cTn>
                                        <p:tgtEl>
                                          <p:spTgt spid="25">
                                            <p:txEl>
                                              <p:pRg st="3" end="3"/>
                                            </p:txEl>
                                          </p:spTgt>
                                        </p:tgtEl>
                                        <p:attrNameLst>
                                          <p:attrName>style.visibility</p:attrName>
                                        </p:attrNameLst>
                                      </p:cBhvr>
                                      <p:to>
                                        <p:strVal val="visible"/>
                                      </p:to>
                                    </p:set>
                                    <p:anim calcmode="lin" valueType="num">
                                      <p:cBhvr additive="base">
                                        <p:cTn id="22" dur="500" fill="hold"/>
                                        <p:tgtEl>
                                          <p:spTgt spid="25">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5">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8475"/>
                            </p:stCondLst>
                            <p:childTnLst>
                              <p:par>
                                <p:cTn id="25" presetID="2" presetClass="entr" presetSubtype="8" fill="hold" nodeType="afterEffect">
                                  <p:stCondLst>
                                    <p:cond delay="2000"/>
                                  </p:stCondLst>
                                  <p:iterate type="wd">
                                    <p:tmPct val="5000"/>
                                  </p:iterate>
                                  <p:childTnLst>
                                    <p:set>
                                      <p:cBhvr>
                                        <p:cTn id="26" dur="1" fill="hold">
                                          <p:stCondLst>
                                            <p:cond delay="0"/>
                                          </p:stCondLst>
                                        </p:cTn>
                                        <p:tgtEl>
                                          <p:spTgt spid="25">
                                            <p:txEl>
                                              <p:pRg st="4" end="4"/>
                                            </p:txEl>
                                          </p:spTgt>
                                        </p:tgtEl>
                                        <p:attrNameLst>
                                          <p:attrName>style.visibility</p:attrName>
                                        </p:attrNameLst>
                                      </p:cBhvr>
                                      <p:to>
                                        <p:strVal val="visible"/>
                                      </p:to>
                                    </p:set>
                                    <p:anim calcmode="lin" valueType="num">
                                      <p:cBhvr additive="base">
                                        <p:cTn id="27" dur="500" fill="hold"/>
                                        <p:tgtEl>
                                          <p:spTgt spid="2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5">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1150"/>
                            </p:stCondLst>
                            <p:childTnLst>
                              <p:par>
                                <p:cTn id="30" presetID="2" presetClass="entr" presetSubtype="8" fill="hold" nodeType="afterEffect">
                                  <p:stCondLst>
                                    <p:cond delay="2000"/>
                                  </p:stCondLst>
                                  <p:iterate type="wd">
                                    <p:tmPct val="5000"/>
                                  </p:iterate>
                                  <p:childTnLst>
                                    <p:set>
                                      <p:cBhvr>
                                        <p:cTn id="31" dur="1" fill="hold">
                                          <p:stCondLst>
                                            <p:cond delay="0"/>
                                          </p:stCondLst>
                                        </p:cTn>
                                        <p:tgtEl>
                                          <p:spTgt spid="25">
                                            <p:txEl>
                                              <p:pRg st="5" end="5"/>
                                            </p:txEl>
                                          </p:spTgt>
                                        </p:tgtEl>
                                        <p:attrNameLst>
                                          <p:attrName>style.visibility</p:attrName>
                                        </p:attrNameLst>
                                      </p:cBhvr>
                                      <p:to>
                                        <p:strVal val="visible"/>
                                      </p:to>
                                    </p:set>
                                    <p:anim calcmode="lin" valueType="num">
                                      <p:cBhvr additive="base">
                                        <p:cTn id="32" dur="500" fill="hold"/>
                                        <p:tgtEl>
                                          <p:spTgt spid="25">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92000">
              <a:srgbClr val="E6E6E6"/>
            </a:gs>
            <a:gs pos="100000">
              <a:srgbClr val="F0A22E"/>
            </a:gs>
          </a:gsLst>
          <a:lin ang="21594000" scaled="0"/>
        </a:gra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DE7FD2D9-78D3-4A48-8805-9CDF983B7E02}"/>
              </a:ext>
            </a:extLst>
          </p:cNvPr>
          <p:cNvSpPr txBox="1"/>
          <p:nvPr/>
        </p:nvSpPr>
        <p:spPr>
          <a:xfrm>
            <a:off x="3030472" y="619147"/>
            <a:ext cx="7982997" cy="3416320"/>
          </a:xfrm>
          <a:prstGeom prst="rect">
            <a:avLst/>
          </a:prstGeom>
          <a:noFill/>
        </p:spPr>
        <p:txBody>
          <a:bodyPr wrap="square">
            <a:spAutoFit/>
          </a:bodyPr>
          <a:lstStyle/>
          <a:p>
            <a:pPr algn="r"/>
            <a:r>
              <a:rPr lang="en-IN" sz="7200" b="1" dirty="0">
                <a:solidFill>
                  <a:srgbClr val="4E3B30"/>
                </a:solidFill>
                <a:latin typeface="AAArial" pitchFamily="2" charset="0"/>
              </a:rPr>
              <a:t>Social Communication Dimensions</a:t>
            </a:r>
          </a:p>
        </p:txBody>
      </p:sp>
      <p:pic>
        <p:nvPicPr>
          <p:cNvPr id="3" name="Picture 2">
            <a:extLst>
              <a:ext uri="{FF2B5EF4-FFF2-40B4-BE49-F238E27FC236}">
                <a16:creationId xmlns:a16="http://schemas.microsoft.com/office/drawing/2014/main" id="{3EBD38DB-DE2A-4917-86B1-82F28C18D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17" y="318979"/>
            <a:ext cx="3179574" cy="3110021"/>
          </a:xfrm>
          <a:prstGeom prst="ellipse">
            <a:avLst/>
          </a:prstGeom>
          <a:ln>
            <a:noFill/>
          </a:ln>
          <a:effectLst>
            <a:softEdge rad="112500"/>
          </a:effectLst>
        </p:spPr>
      </p:pic>
      <p:pic>
        <p:nvPicPr>
          <p:cNvPr id="1028" name="Picture 4" descr="Analysis of B-2-C Social Media Communication in Germany - Research leap">
            <a:extLst>
              <a:ext uri="{FF2B5EF4-FFF2-40B4-BE49-F238E27FC236}">
                <a16:creationId xmlns:a16="http://schemas.microsoft.com/office/drawing/2014/main" id="{695DD762-7BBE-42CE-9035-E282D655A9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4447" y="4530693"/>
            <a:ext cx="3913239" cy="232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902135"/>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2183" y="29578"/>
            <a:ext cx="9361714"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Social Communication:</a:t>
            </a:r>
          </a:p>
        </p:txBody>
      </p:sp>
      <p:pic>
        <p:nvPicPr>
          <p:cNvPr id="9218" name="Picture 2" descr="http://www.salesiansireland.ie/wp-content/uploads/2012/05/Salesian-modern-Logo.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955" y="120961"/>
            <a:ext cx="1356116" cy="1356116"/>
          </a:xfrm>
          <a:prstGeom prst="ellipse">
            <a:avLst/>
          </a:prstGeom>
          <a:ln w="63500" cap="rnd">
            <a:solidFill>
              <a:schemeClr val="tx2">
                <a:lumMod val="20000"/>
                <a:lumOff val="8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0259603-093F-44E6-9794-C52C4E9F195C}"/>
              </a:ext>
            </a:extLst>
          </p:cNvPr>
          <p:cNvSpPr txBox="1"/>
          <p:nvPr/>
        </p:nvSpPr>
        <p:spPr>
          <a:xfrm>
            <a:off x="3332439" y="955565"/>
            <a:ext cx="7414117"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lumMod val="50000"/>
                  </a:schemeClr>
                </a:solidFill>
              </a:rPr>
              <a:t>God has communicated with humanity through the incarnation of the Word:  “</a:t>
            </a:r>
            <a:r>
              <a:rPr lang="en-US" i="1" dirty="0">
                <a:solidFill>
                  <a:schemeClr val="accent3">
                    <a:lumMod val="50000"/>
                  </a:schemeClr>
                </a:solidFill>
              </a:rPr>
              <a:t>The Word became flesh and dwelt among us "(John 1:14)</a:t>
            </a:r>
            <a:endParaRPr lang="en-IN" sz="2000" dirty="0">
              <a:solidFill>
                <a:schemeClr val="accent3">
                  <a:lumMod val="50000"/>
                </a:schemeClr>
              </a:solidFill>
            </a:endParaRPr>
          </a:p>
        </p:txBody>
      </p:sp>
      <p:sp>
        <p:nvSpPr>
          <p:cNvPr id="16" name="TextBox 15">
            <a:extLst>
              <a:ext uri="{FF2B5EF4-FFF2-40B4-BE49-F238E27FC236}">
                <a16:creationId xmlns:a16="http://schemas.microsoft.com/office/drawing/2014/main" id="{07E2B726-985D-442E-9B32-B8CD6676FF30}"/>
              </a:ext>
            </a:extLst>
          </p:cNvPr>
          <p:cNvSpPr txBox="1"/>
          <p:nvPr/>
        </p:nvSpPr>
        <p:spPr>
          <a:xfrm>
            <a:off x="5512541" y="2371423"/>
            <a:ext cx="5743466"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lumMod val="50000"/>
                  </a:schemeClr>
                </a:solidFill>
              </a:rPr>
              <a:t>Jesus Christ, incarnate Word, Good Shepherd, communicator of God’s project – Beatitudes</a:t>
            </a:r>
            <a:endParaRPr lang="en-IN" sz="2000" dirty="0">
              <a:solidFill>
                <a:schemeClr val="accent3">
                  <a:lumMod val="50000"/>
                </a:schemeClr>
              </a:solidFill>
            </a:endParaRPr>
          </a:p>
        </p:txBody>
      </p:sp>
      <p:sp>
        <p:nvSpPr>
          <p:cNvPr id="17" name="TextBox 16">
            <a:extLst>
              <a:ext uri="{FF2B5EF4-FFF2-40B4-BE49-F238E27FC236}">
                <a16:creationId xmlns:a16="http://schemas.microsoft.com/office/drawing/2014/main" id="{8401BCDB-E66E-4714-B931-B4D2FF9A02E0}"/>
              </a:ext>
            </a:extLst>
          </p:cNvPr>
          <p:cNvSpPr txBox="1"/>
          <p:nvPr/>
        </p:nvSpPr>
        <p:spPr>
          <a:xfrm>
            <a:off x="5512541" y="3612942"/>
            <a:ext cx="5743466" cy="67710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lumMod val="50000"/>
                  </a:schemeClr>
                </a:solidFill>
              </a:rPr>
              <a:t>The Trinity is the model of community and shared communication</a:t>
            </a:r>
            <a:r>
              <a:rPr lang="en-IN" sz="2000" dirty="0">
                <a:solidFill>
                  <a:schemeClr val="accent3">
                    <a:lumMod val="50000"/>
                  </a:schemeClr>
                </a:solidFill>
              </a:rPr>
              <a:t>.</a:t>
            </a:r>
            <a:endParaRPr lang="en-US" dirty="0">
              <a:solidFill>
                <a:schemeClr val="accent3">
                  <a:lumMod val="50000"/>
                </a:schemeClr>
              </a:solidFill>
            </a:endParaRPr>
          </a:p>
        </p:txBody>
      </p:sp>
      <p:sp>
        <p:nvSpPr>
          <p:cNvPr id="18" name="TextBox 17">
            <a:extLst>
              <a:ext uri="{FF2B5EF4-FFF2-40B4-BE49-F238E27FC236}">
                <a16:creationId xmlns:a16="http://schemas.microsoft.com/office/drawing/2014/main" id="{E49306BA-983D-4D29-BB82-44264D154B33}"/>
              </a:ext>
            </a:extLst>
          </p:cNvPr>
          <p:cNvSpPr txBox="1"/>
          <p:nvPr/>
        </p:nvSpPr>
        <p:spPr>
          <a:xfrm>
            <a:off x="5522568" y="4507766"/>
            <a:ext cx="5563354"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lumMod val="50000"/>
                  </a:schemeClr>
                </a:solidFill>
              </a:rPr>
              <a:t>The Salesian Constitutions give importance to the fact that communication is a charismatic dimension of the Salesian mission. For the Salesians, to evangelize is to communicate; to educate is to communicate.</a:t>
            </a:r>
          </a:p>
        </p:txBody>
      </p:sp>
      <p:pic>
        <p:nvPicPr>
          <p:cNvPr id="1030" name="Picture 6" descr="The Litany of the Most Holy Trinity">
            <a:extLst>
              <a:ext uri="{FF2B5EF4-FFF2-40B4-BE49-F238E27FC236}">
                <a16:creationId xmlns:a16="http://schemas.microsoft.com/office/drawing/2014/main" id="{DD174B2C-FFFB-4025-80C4-85A1922F5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176" y="2161611"/>
            <a:ext cx="2796202" cy="3890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7961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2183" y="29578"/>
            <a:ext cx="9361714"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Social Communication:</a:t>
            </a:r>
          </a:p>
        </p:txBody>
      </p:sp>
      <p:pic>
        <p:nvPicPr>
          <p:cNvPr id="9218" name="Picture 2" descr="http://www.salesiansireland.ie/wp-content/uploads/2012/05/Salesian-modern-Logo.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955" y="120961"/>
            <a:ext cx="1356116" cy="1356116"/>
          </a:xfrm>
          <a:prstGeom prst="ellipse">
            <a:avLst/>
          </a:prstGeom>
          <a:ln w="63500" cap="rnd">
            <a:solidFill>
              <a:schemeClr val="tx2">
                <a:lumMod val="20000"/>
                <a:lumOff val="8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0259603-093F-44E6-9794-C52C4E9F195C}"/>
              </a:ext>
            </a:extLst>
          </p:cNvPr>
          <p:cNvSpPr txBox="1"/>
          <p:nvPr/>
        </p:nvSpPr>
        <p:spPr>
          <a:xfrm>
            <a:off x="7266456" y="799019"/>
            <a:ext cx="3848662"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lumMod val="50000"/>
                  </a:schemeClr>
                </a:solidFill>
              </a:rPr>
              <a:t>Communication is at the service of the Salesian charism and mission. Therefore, communication works in synergy and collaboration with youth and missionary ministry, vocational and formation ministry.</a:t>
            </a:r>
            <a:endParaRPr lang="en-IN" sz="2000" dirty="0">
              <a:solidFill>
                <a:schemeClr val="accent3">
                  <a:lumMod val="50000"/>
                </a:schemeClr>
              </a:solidFill>
            </a:endParaRPr>
          </a:p>
        </p:txBody>
      </p:sp>
      <p:sp>
        <p:nvSpPr>
          <p:cNvPr id="17" name="TextBox 16">
            <a:extLst>
              <a:ext uri="{FF2B5EF4-FFF2-40B4-BE49-F238E27FC236}">
                <a16:creationId xmlns:a16="http://schemas.microsoft.com/office/drawing/2014/main" id="{8401BCDB-E66E-4714-B931-B4D2FF9A02E0}"/>
              </a:ext>
            </a:extLst>
          </p:cNvPr>
          <p:cNvSpPr txBox="1"/>
          <p:nvPr/>
        </p:nvSpPr>
        <p:spPr>
          <a:xfrm>
            <a:off x="2396460" y="3240595"/>
            <a:ext cx="8942249"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lumMod val="50000"/>
                  </a:schemeClr>
                </a:solidFill>
              </a:rPr>
              <a:t>The digital world always requires continuous updating by everyone. The ability to interpret the cultural and social reality in which Salesians work and to use new technologies to respond to these needs is part of the dynamism of the Salesian charism. As Don Bosco used to say: "Walk with the times".</a:t>
            </a:r>
          </a:p>
        </p:txBody>
      </p:sp>
      <p:sp>
        <p:nvSpPr>
          <p:cNvPr id="9" name="TextBox 8">
            <a:extLst>
              <a:ext uri="{FF2B5EF4-FFF2-40B4-BE49-F238E27FC236}">
                <a16:creationId xmlns:a16="http://schemas.microsoft.com/office/drawing/2014/main" id="{19F24592-B7E7-4E28-BAB4-97379800C431}"/>
              </a:ext>
            </a:extLst>
          </p:cNvPr>
          <p:cNvSpPr txBox="1"/>
          <p:nvPr/>
        </p:nvSpPr>
        <p:spPr>
          <a:xfrm>
            <a:off x="2396460" y="4671756"/>
            <a:ext cx="8718658"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lumMod val="50000"/>
                  </a:schemeClr>
                </a:solidFill>
              </a:rPr>
              <a:t>The United Nations Convention on the Rights of the Child recognizes the importance of the media in children’s and young people’s development. The media is seen as playing a crucial role in shaping societal attitudes towards children’s rights, equipping children with information central to their wellbeing in a child-friendly environment, and soliciting youth’s views on matters that affect them.</a:t>
            </a:r>
          </a:p>
        </p:txBody>
      </p:sp>
      <p:pic>
        <p:nvPicPr>
          <p:cNvPr id="3074" name="Picture 2" descr="RMG – Don Bosco Feast Day 2020 in Valdocco">
            <a:extLst>
              <a:ext uri="{FF2B5EF4-FFF2-40B4-BE49-F238E27FC236}">
                <a16:creationId xmlns:a16="http://schemas.microsoft.com/office/drawing/2014/main" id="{DB6009FB-5804-4714-977B-FBE27A84C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460" y="799019"/>
            <a:ext cx="4646406" cy="200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1216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2183" y="29578"/>
            <a:ext cx="9361714"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Social Communication:</a:t>
            </a:r>
          </a:p>
        </p:txBody>
      </p:sp>
      <p:pic>
        <p:nvPicPr>
          <p:cNvPr id="9218" name="Picture 2" descr="http://www.salesiansireland.ie/wp-content/uploads/2012/05/Salesian-modern-Logo.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955" y="120961"/>
            <a:ext cx="1356116" cy="1356116"/>
          </a:xfrm>
          <a:prstGeom prst="ellipse">
            <a:avLst/>
          </a:prstGeom>
          <a:ln w="63500" cap="rnd">
            <a:solidFill>
              <a:schemeClr val="tx2">
                <a:lumMod val="20000"/>
                <a:lumOff val="8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0259603-093F-44E6-9794-C52C4E9F195C}"/>
              </a:ext>
            </a:extLst>
          </p:cNvPr>
          <p:cNvSpPr txBox="1"/>
          <p:nvPr/>
        </p:nvSpPr>
        <p:spPr>
          <a:xfrm>
            <a:off x="4906717" y="1200662"/>
            <a:ext cx="5743466" cy="5078313"/>
          </a:xfrm>
          <a:prstGeom prst="rect">
            <a:avLst/>
          </a:prstGeom>
          <a:noFill/>
        </p:spPr>
        <p:txBody>
          <a:bodyPr wrap="square" rtlCol="0">
            <a:spAutoFit/>
          </a:bodyPr>
          <a:lstStyle/>
          <a:p>
            <a:r>
              <a:rPr lang="en-US" b="1" dirty="0">
                <a:solidFill>
                  <a:schemeClr val="accent3">
                    <a:lumMod val="50000"/>
                  </a:schemeClr>
                </a:solidFill>
              </a:rPr>
              <a:t>Objectives:</a:t>
            </a:r>
            <a:endParaRPr lang="en-US" dirty="0">
              <a:solidFill>
                <a:schemeClr val="accent3">
                  <a:lumMod val="50000"/>
                </a:schemeClr>
              </a:solidFill>
            </a:endParaRPr>
          </a:p>
          <a:p>
            <a:r>
              <a:rPr lang="en-US" dirty="0">
                <a:solidFill>
                  <a:schemeClr val="accent3">
                    <a:lumMod val="50000"/>
                  </a:schemeClr>
                </a:solidFill>
              </a:rPr>
              <a:t>The following are the major objectives that we set out to achieve;</a:t>
            </a:r>
          </a:p>
          <a:p>
            <a:pPr lvl="1"/>
            <a:r>
              <a:rPr lang="en-US" dirty="0">
                <a:solidFill>
                  <a:schemeClr val="accent3">
                    <a:lumMod val="50000"/>
                  </a:schemeClr>
                </a:solidFill>
              </a:rPr>
              <a:t>1. Creating critical awareness of the media influence on individuals and society</a:t>
            </a:r>
          </a:p>
          <a:p>
            <a:pPr lvl="1"/>
            <a:r>
              <a:rPr lang="en-US" dirty="0">
                <a:solidFill>
                  <a:schemeClr val="accent3">
                    <a:lumMod val="50000"/>
                  </a:schemeClr>
                </a:solidFill>
              </a:rPr>
              <a:t>2. Understanding the nature and operation of the media industry as well as the characteristics of each medium</a:t>
            </a:r>
          </a:p>
          <a:p>
            <a:pPr lvl="1"/>
            <a:r>
              <a:rPr lang="en-US" dirty="0">
                <a:solidFill>
                  <a:schemeClr val="accent3">
                    <a:lumMod val="50000"/>
                  </a:schemeClr>
                </a:solidFill>
              </a:rPr>
              <a:t>3. Developing media analytical skills</a:t>
            </a:r>
          </a:p>
          <a:p>
            <a:pPr lvl="1"/>
            <a:r>
              <a:rPr lang="en-US" dirty="0">
                <a:solidFill>
                  <a:schemeClr val="accent3">
                    <a:lumMod val="50000"/>
                  </a:schemeClr>
                </a:solidFill>
              </a:rPr>
              <a:t>4. Enabling critical appreciation of the media</a:t>
            </a:r>
          </a:p>
          <a:p>
            <a:pPr lvl="1"/>
            <a:r>
              <a:rPr lang="en-US" dirty="0">
                <a:solidFill>
                  <a:schemeClr val="accent3">
                    <a:lumMod val="50000"/>
                  </a:schemeClr>
                </a:solidFill>
              </a:rPr>
              <a:t>5. Promoting learning through the media</a:t>
            </a:r>
          </a:p>
          <a:p>
            <a:pPr lvl="1"/>
            <a:r>
              <a:rPr lang="en-US" dirty="0">
                <a:solidFill>
                  <a:schemeClr val="accent3">
                    <a:lumMod val="50000"/>
                  </a:schemeClr>
                </a:solidFill>
              </a:rPr>
              <a:t>6. Empowering with media skills</a:t>
            </a:r>
          </a:p>
          <a:p>
            <a:pPr lvl="1"/>
            <a:r>
              <a:rPr lang="en-US" dirty="0">
                <a:solidFill>
                  <a:schemeClr val="accent3">
                    <a:lumMod val="50000"/>
                  </a:schemeClr>
                </a:solidFill>
              </a:rPr>
              <a:t>7. Fostering creative expression</a:t>
            </a:r>
          </a:p>
          <a:p>
            <a:pPr lvl="1"/>
            <a:r>
              <a:rPr lang="en-US" dirty="0">
                <a:solidFill>
                  <a:schemeClr val="accent3">
                    <a:lumMod val="50000"/>
                  </a:schemeClr>
                </a:solidFill>
              </a:rPr>
              <a:t>8. Practicing media ethics</a:t>
            </a:r>
          </a:p>
          <a:p>
            <a:pPr lvl="1"/>
            <a:r>
              <a:rPr lang="en-US" dirty="0">
                <a:solidFill>
                  <a:schemeClr val="accent3">
                    <a:lumMod val="50000"/>
                  </a:schemeClr>
                </a:solidFill>
              </a:rPr>
              <a:t>9. Applying constructively what is learned from the media domain to everyday life</a:t>
            </a:r>
          </a:p>
          <a:p>
            <a:pPr lvl="1"/>
            <a:r>
              <a:rPr lang="en-US" dirty="0">
                <a:solidFill>
                  <a:schemeClr val="accent3">
                    <a:lumMod val="50000"/>
                  </a:schemeClr>
                </a:solidFill>
              </a:rPr>
              <a:t>10. Identifying and addressing various digital addiction issues</a:t>
            </a:r>
            <a:endParaRPr lang="en-IN" sz="2000" dirty="0">
              <a:solidFill>
                <a:schemeClr val="accent3">
                  <a:lumMod val="50000"/>
                </a:schemeClr>
              </a:solidFill>
            </a:endParaRPr>
          </a:p>
        </p:txBody>
      </p:sp>
      <p:pic>
        <p:nvPicPr>
          <p:cNvPr id="7" name="Picture 2">
            <a:extLst>
              <a:ext uri="{FF2B5EF4-FFF2-40B4-BE49-F238E27FC236}">
                <a16:creationId xmlns:a16="http://schemas.microsoft.com/office/drawing/2014/main" id="{23FB4B93-C5F6-4B7C-B1B1-1AC8060DB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46" y="2443892"/>
            <a:ext cx="4769413" cy="2980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9762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84000">
              <a:schemeClr val="accent6">
                <a:lumMod val="0"/>
                <a:lumOff val="100000"/>
              </a:schemeClr>
            </a:gs>
            <a:gs pos="100000">
              <a:srgbClr val="00B0F0"/>
            </a:gs>
          </a:gsLst>
          <a:lin ang="16200000" scaled="0"/>
          <a:tileRect/>
        </a:gradFill>
        <a:effectLst/>
      </p:bgPr>
    </p:bg>
    <p:spTree>
      <p:nvGrpSpPr>
        <p:cNvPr id="1" name=""/>
        <p:cNvGrpSpPr/>
        <p:nvPr/>
      </p:nvGrpSpPr>
      <p:grpSpPr>
        <a:xfrm>
          <a:off x="0" y="0"/>
          <a:ext cx="0" cy="0"/>
          <a:chOff x="0" y="0"/>
          <a:chExt cx="0" cy="0"/>
        </a:xfrm>
      </p:grpSpPr>
      <p:pic>
        <p:nvPicPr>
          <p:cNvPr id="2050" name="Picture 2" descr="Inspiring Social Action In Young People | YOUNG CHRISTIAN WORKERS">
            <a:extLst>
              <a:ext uri="{FF2B5EF4-FFF2-40B4-BE49-F238E27FC236}">
                <a16:creationId xmlns:a16="http://schemas.microsoft.com/office/drawing/2014/main" id="{9EF7909F-90C0-4B6C-8F07-56873C8DF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214" y="2233674"/>
            <a:ext cx="4576157" cy="46243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AB8C708-FB7D-4B36-9525-96D711B320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36" y="126345"/>
            <a:ext cx="2881364" cy="2818334"/>
          </a:xfrm>
          <a:prstGeom prst="ellipse">
            <a:avLst/>
          </a:prstGeom>
          <a:ln>
            <a:noFill/>
          </a:ln>
          <a:effectLst>
            <a:softEdge rad="112500"/>
          </a:effectLst>
        </p:spPr>
      </p:pic>
      <p:pic>
        <p:nvPicPr>
          <p:cNvPr id="2052" name="Picture 4" descr="Social Justice: Signal versus Noise – Middlebury Independent">
            <a:extLst>
              <a:ext uri="{FF2B5EF4-FFF2-40B4-BE49-F238E27FC236}">
                <a16:creationId xmlns:a16="http://schemas.microsoft.com/office/drawing/2014/main" id="{995D9D53-39D9-4C63-A81F-AE45B733EE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371" y="3429000"/>
            <a:ext cx="5718629" cy="36217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A503C25-0367-4C14-ABEE-1A95943F2085}"/>
              </a:ext>
            </a:extLst>
          </p:cNvPr>
          <p:cNvSpPr txBox="1"/>
          <p:nvPr/>
        </p:nvSpPr>
        <p:spPr>
          <a:xfrm>
            <a:off x="3838121" y="1120676"/>
            <a:ext cx="7982997" cy="2308324"/>
          </a:xfrm>
          <a:prstGeom prst="rect">
            <a:avLst/>
          </a:prstGeom>
          <a:noFill/>
        </p:spPr>
        <p:txBody>
          <a:bodyPr wrap="square">
            <a:spAutoFit/>
          </a:bodyPr>
          <a:lstStyle/>
          <a:p>
            <a:pPr algn="r"/>
            <a:r>
              <a:rPr lang="en-IN" sz="7200" b="1" dirty="0">
                <a:solidFill>
                  <a:srgbClr val="4E3B30"/>
                </a:solidFill>
                <a:latin typeface="AAArial" pitchFamily="2" charset="0"/>
              </a:rPr>
              <a:t>SOCIAL ACTION DIMENSION </a:t>
            </a:r>
          </a:p>
        </p:txBody>
      </p:sp>
    </p:spTree>
    <p:extLst>
      <p:ext uri="{BB962C8B-B14F-4D97-AF65-F5344CB8AC3E}">
        <p14:creationId xmlns:p14="http://schemas.microsoft.com/office/powerpoint/2010/main" val="3816090903"/>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1902" t="16138" r="27954" b="11671"/>
          <a:stretch/>
        </p:blipFill>
        <p:spPr>
          <a:xfrm>
            <a:off x="228303" y="83046"/>
            <a:ext cx="1644339" cy="1578187"/>
          </a:xfrm>
          <a:prstGeom prst="rect">
            <a:avLst/>
          </a:prstGeom>
          <a:gradFill>
            <a:gsLst>
              <a:gs pos="0">
                <a:schemeClr val="bg2">
                  <a:tint val="90000"/>
                  <a:satMod val="92000"/>
                  <a:lumMod val="120000"/>
                </a:schemeClr>
              </a:gs>
              <a:gs pos="100000">
                <a:schemeClr val="bg2">
                  <a:shade val="98000"/>
                  <a:satMod val="120000"/>
                  <a:alpha val="0"/>
                  <a:lumMod val="2000"/>
                  <a:lumOff val="98000"/>
                </a:schemeClr>
              </a:gs>
            </a:gsLst>
            <a:path path="circle">
              <a:fillToRect l="50000" t="50000" r="100000" b="100000"/>
            </a:path>
          </a:gradFill>
          <a:effectLst>
            <a:softEdge rad="0"/>
          </a:effectLst>
        </p:spPr>
      </p:pic>
      <p:sp>
        <p:nvSpPr>
          <p:cNvPr id="5" name="Rectangle 4"/>
          <p:cNvSpPr/>
          <p:nvPr/>
        </p:nvSpPr>
        <p:spPr>
          <a:xfrm>
            <a:off x="1388168" y="-79753"/>
            <a:ext cx="9361714"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Salesian Youth Ministry –  </a:t>
            </a:r>
          </a:p>
        </p:txBody>
      </p:sp>
      <p:sp>
        <p:nvSpPr>
          <p:cNvPr id="6" name="Rectangle 5"/>
          <p:cNvSpPr/>
          <p:nvPr/>
        </p:nvSpPr>
        <p:spPr>
          <a:xfrm>
            <a:off x="2024743" y="599224"/>
            <a:ext cx="3786614" cy="646331"/>
          </a:xfrm>
          <a:prstGeom prst="rect">
            <a:avLst/>
          </a:prstGeom>
          <a:noFill/>
        </p:spPr>
        <p:txBody>
          <a:bodyPr wrap="none" lIns="91440" tIns="45720" rIns="91440" bIns="45720">
            <a:spAutoFit/>
          </a:bodyPr>
          <a:lstStyle/>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Four Dimensions</a:t>
            </a:r>
          </a:p>
        </p:txBody>
      </p:sp>
      <p:pic>
        <p:nvPicPr>
          <p:cNvPr id="1028" name="Picture 4" descr="How-do-I-protect-my-home-equity_slideshowi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609" y="1609795"/>
            <a:ext cx="2720392" cy="26321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faithyouthmin.org/page34/page44/files/blocks_image_0_1.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60333" y="4033722"/>
            <a:ext cx="2944048" cy="20984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774" y="599224"/>
            <a:ext cx="2667000" cy="2581275"/>
          </a:xfrm>
          <a:prstGeom prst="rect">
            <a:avLst/>
          </a:prstGeom>
        </p:spPr>
      </p:pic>
      <p:pic>
        <p:nvPicPr>
          <p:cNvPr id="1034" name="Picture 10" descr="http://www.nationalcatholicchurch.org/NCC-2/Independent_Catholicism_files/shapeimage_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7864" y="1652425"/>
            <a:ext cx="2467926" cy="294136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227699" y="3123108"/>
            <a:ext cx="3792090" cy="400110"/>
          </a:xfrm>
          <a:prstGeom prst="rect">
            <a:avLst/>
          </a:prstGeom>
          <a:noFill/>
        </p:spPr>
        <p:txBody>
          <a:bodyPr wrap="square" rtlCol="0">
            <a:spAutoFit/>
          </a:bodyPr>
          <a:lstStyle/>
          <a:p>
            <a:r>
              <a:rPr lang="en-US" sz="2000" dirty="0"/>
              <a:t>A ‘SCHOOL’ that Educates</a:t>
            </a:r>
            <a:endParaRPr lang="en-IN" sz="2000" dirty="0"/>
          </a:p>
        </p:txBody>
      </p:sp>
      <p:sp>
        <p:nvSpPr>
          <p:cNvPr id="23" name="TextBox 22"/>
          <p:cNvSpPr txBox="1"/>
          <p:nvPr/>
        </p:nvSpPr>
        <p:spPr>
          <a:xfrm>
            <a:off x="1532095" y="3845720"/>
            <a:ext cx="3792090" cy="400110"/>
          </a:xfrm>
          <a:prstGeom prst="rect">
            <a:avLst/>
          </a:prstGeom>
          <a:noFill/>
        </p:spPr>
        <p:txBody>
          <a:bodyPr wrap="square" rtlCol="0">
            <a:spAutoFit/>
          </a:bodyPr>
          <a:lstStyle/>
          <a:p>
            <a:r>
              <a:rPr lang="en-US" sz="2000" dirty="0"/>
              <a:t>A ‘HOME’ that Nurtures</a:t>
            </a:r>
            <a:endParaRPr lang="en-IN" sz="2000" dirty="0"/>
          </a:p>
        </p:txBody>
      </p:sp>
      <p:sp>
        <p:nvSpPr>
          <p:cNvPr id="24" name="TextBox 23"/>
          <p:cNvSpPr txBox="1"/>
          <p:nvPr/>
        </p:nvSpPr>
        <p:spPr>
          <a:xfrm>
            <a:off x="8497609" y="4549902"/>
            <a:ext cx="3792090" cy="400110"/>
          </a:xfrm>
          <a:prstGeom prst="rect">
            <a:avLst/>
          </a:prstGeom>
          <a:noFill/>
        </p:spPr>
        <p:txBody>
          <a:bodyPr wrap="square" rtlCol="0">
            <a:spAutoFit/>
          </a:bodyPr>
          <a:lstStyle/>
          <a:p>
            <a:r>
              <a:rPr lang="en-US" sz="2000" dirty="0"/>
              <a:t>A ‘CHURCH’ that Evangelizes</a:t>
            </a:r>
            <a:endParaRPr lang="en-IN" sz="2000" dirty="0"/>
          </a:p>
        </p:txBody>
      </p:sp>
      <p:sp>
        <p:nvSpPr>
          <p:cNvPr id="25" name="TextBox 24"/>
          <p:cNvSpPr txBox="1"/>
          <p:nvPr/>
        </p:nvSpPr>
        <p:spPr>
          <a:xfrm>
            <a:off x="3699976" y="5677866"/>
            <a:ext cx="5271066" cy="400110"/>
          </a:xfrm>
          <a:prstGeom prst="rect">
            <a:avLst/>
          </a:prstGeom>
          <a:noFill/>
        </p:spPr>
        <p:txBody>
          <a:bodyPr wrap="square" rtlCol="0">
            <a:spAutoFit/>
          </a:bodyPr>
          <a:lstStyle/>
          <a:p>
            <a:r>
              <a:rPr lang="en-US" sz="2000" dirty="0"/>
              <a:t>A ‘PLAYGROUND where friends meet</a:t>
            </a:r>
            <a:endParaRPr lang="en-IN" sz="2000" dirty="0"/>
          </a:p>
        </p:txBody>
      </p:sp>
      <p:sp>
        <p:nvSpPr>
          <p:cNvPr id="26" name="TextBox 25"/>
          <p:cNvSpPr txBox="1"/>
          <p:nvPr/>
        </p:nvSpPr>
        <p:spPr>
          <a:xfrm>
            <a:off x="1435609" y="4167941"/>
            <a:ext cx="3792090" cy="400110"/>
          </a:xfrm>
          <a:prstGeom prst="rect">
            <a:avLst/>
          </a:prstGeom>
          <a:noFill/>
        </p:spPr>
        <p:txBody>
          <a:bodyPr wrap="square" rtlCol="0">
            <a:spAutoFit/>
          </a:bodyPr>
          <a:lstStyle/>
          <a:p>
            <a:r>
              <a:rPr lang="en-US" sz="2000" dirty="0"/>
              <a:t>Jesus increased in ‘STATURE’</a:t>
            </a:r>
            <a:endParaRPr lang="en-IN" sz="2000" dirty="0"/>
          </a:p>
        </p:txBody>
      </p:sp>
      <p:sp>
        <p:nvSpPr>
          <p:cNvPr id="27" name="TextBox 26"/>
          <p:cNvSpPr txBox="1"/>
          <p:nvPr/>
        </p:nvSpPr>
        <p:spPr>
          <a:xfrm>
            <a:off x="5178952" y="3420677"/>
            <a:ext cx="3792090" cy="400110"/>
          </a:xfrm>
          <a:prstGeom prst="rect">
            <a:avLst/>
          </a:prstGeom>
          <a:noFill/>
        </p:spPr>
        <p:txBody>
          <a:bodyPr wrap="square" rtlCol="0">
            <a:spAutoFit/>
          </a:bodyPr>
          <a:lstStyle/>
          <a:p>
            <a:r>
              <a:rPr lang="en-US" sz="2000" dirty="0"/>
              <a:t>Jesus increased in ‘WISDOM’</a:t>
            </a:r>
            <a:endParaRPr lang="en-IN" sz="2000" dirty="0"/>
          </a:p>
        </p:txBody>
      </p:sp>
      <p:sp>
        <p:nvSpPr>
          <p:cNvPr id="28" name="TextBox 27"/>
          <p:cNvSpPr txBox="1"/>
          <p:nvPr/>
        </p:nvSpPr>
        <p:spPr>
          <a:xfrm>
            <a:off x="8399910" y="4888458"/>
            <a:ext cx="3792090" cy="707886"/>
          </a:xfrm>
          <a:prstGeom prst="rect">
            <a:avLst/>
          </a:prstGeom>
          <a:noFill/>
        </p:spPr>
        <p:txBody>
          <a:bodyPr wrap="square" rtlCol="0">
            <a:spAutoFit/>
          </a:bodyPr>
          <a:lstStyle/>
          <a:p>
            <a:pPr algn="r"/>
            <a:r>
              <a:rPr lang="en-US" sz="2000" dirty="0"/>
              <a:t>Jesus increased in ‘FAVOUR WITH GOD’</a:t>
            </a:r>
            <a:endParaRPr lang="en-IN" sz="2000" dirty="0"/>
          </a:p>
        </p:txBody>
      </p:sp>
      <p:sp>
        <p:nvSpPr>
          <p:cNvPr id="29" name="TextBox 28"/>
          <p:cNvSpPr txBox="1"/>
          <p:nvPr/>
        </p:nvSpPr>
        <p:spPr>
          <a:xfrm>
            <a:off x="3568701" y="5934900"/>
            <a:ext cx="5372759" cy="400110"/>
          </a:xfrm>
          <a:prstGeom prst="rect">
            <a:avLst/>
          </a:prstGeom>
          <a:noFill/>
        </p:spPr>
        <p:txBody>
          <a:bodyPr wrap="square" rtlCol="0">
            <a:spAutoFit/>
          </a:bodyPr>
          <a:lstStyle/>
          <a:p>
            <a:r>
              <a:rPr lang="en-US" sz="2000" dirty="0"/>
              <a:t>Jesus increased in ‘FAVOUR WITH PEOPLE’</a:t>
            </a:r>
            <a:endParaRPr lang="en-IN" sz="2000" dirty="0"/>
          </a:p>
        </p:txBody>
      </p:sp>
      <p:sp>
        <p:nvSpPr>
          <p:cNvPr id="18" name="TextBox 17"/>
          <p:cNvSpPr txBox="1"/>
          <p:nvPr/>
        </p:nvSpPr>
        <p:spPr>
          <a:xfrm>
            <a:off x="1750198" y="4520664"/>
            <a:ext cx="3792090" cy="400110"/>
          </a:xfrm>
          <a:prstGeom prst="rect">
            <a:avLst/>
          </a:prstGeom>
          <a:noFill/>
        </p:spPr>
        <p:txBody>
          <a:bodyPr wrap="square" rtlCol="0">
            <a:spAutoFit/>
          </a:bodyPr>
          <a:lstStyle/>
          <a:p>
            <a:r>
              <a:rPr lang="en-US" sz="2000" dirty="0"/>
              <a:t>PHYSICAL: ‘BODY’ </a:t>
            </a:r>
            <a:endParaRPr lang="en-IN" sz="2000" dirty="0"/>
          </a:p>
        </p:txBody>
      </p:sp>
      <p:sp>
        <p:nvSpPr>
          <p:cNvPr id="19" name="TextBox 18"/>
          <p:cNvSpPr txBox="1"/>
          <p:nvPr/>
        </p:nvSpPr>
        <p:spPr>
          <a:xfrm>
            <a:off x="5728517" y="3736153"/>
            <a:ext cx="3792090" cy="400110"/>
          </a:xfrm>
          <a:prstGeom prst="rect">
            <a:avLst/>
          </a:prstGeom>
          <a:noFill/>
        </p:spPr>
        <p:txBody>
          <a:bodyPr wrap="square" rtlCol="0">
            <a:spAutoFit/>
          </a:bodyPr>
          <a:lstStyle/>
          <a:p>
            <a:r>
              <a:rPr lang="en-US" sz="2000" dirty="0"/>
              <a:t>INTELLECTUAL: ‘MIND’ </a:t>
            </a:r>
            <a:endParaRPr lang="en-IN" sz="2000" dirty="0"/>
          </a:p>
        </p:txBody>
      </p:sp>
      <p:sp>
        <p:nvSpPr>
          <p:cNvPr id="20" name="TextBox 19"/>
          <p:cNvSpPr txBox="1"/>
          <p:nvPr/>
        </p:nvSpPr>
        <p:spPr>
          <a:xfrm>
            <a:off x="5030879" y="6270696"/>
            <a:ext cx="3792090" cy="400110"/>
          </a:xfrm>
          <a:prstGeom prst="rect">
            <a:avLst/>
          </a:prstGeom>
          <a:noFill/>
        </p:spPr>
        <p:txBody>
          <a:bodyPr wrap="square" rtlCol="0">
            <a:spAutoFit/>
          </a:bodyPr>
          <a:lstStyle/>
          <a:p>
            <a:r>
              <a:rPr lang="en-US" sz="2000" dirty="0"/>
              <a:t>SOCIAL: ‘HEART’ </a:t>
            </a:r>
            <a:endParaRPr lang="en-IN" sz="2000" dirty="0"/>
          </a:p>
        </p:txBody>
      </p:sp>
      <p:sp>
        <p:nvSpPr>
          <p:cNvPr id="22" name="TextBox 21"/>
          <p:cNvSpPr txBox="1"/>
          <p:nvPr/>
        </p:nvSpPr>
        <p:spPr>
          <a:xfrm>
            <a:off x="9693239" y="5518290"/>
            <a:ext cx="3792090" cy="400110"/>
          </a:xfrm>
          <a:prstGeom prst="rect">
            <a:avLst/>
          </a:prstGeom>
          <a:noFill/>
        </p:spPr>
        <p:txBody>
          <a:bodyPr wrap="square" rtlCol="0">
            <a:spAutoFit/>
          </a:bodyPr>
          <a:lstStyle/>
          <a:p>
            <a:r>
              <a:rPr lang="en-US" sz="2000" dirty="0"/>
              <a:t>SPIRITUAL: ‘SOUL’</a:t>
            </a:r>
            <a:endParaRPr lang="en-IN" sz="2000" dirty="0"/>
          </a:p>
        </p:txBody>
      </p:sp>
    </p:spTree>
    <p:extLst>
      <p:ext uri="{BB962C8B-B14F-4D97-AF65-F5344CB8AC3E}">
        <p14:creationId xmlns:p14="http://schemas.microsoft.com/office/powerpoint/2010/main" val="16223182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P spid="27" grpId="0"/>
      <p:bldP spid="28" grpId="0"/>
      <p:bldP spid="29" grpId="0"/>
      <p:bldP spid="18" grpId="0"/>
      <p:bldP spid="19" grpId="0"/>
      <p:bldP spid="20"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bg2">
                <a:tint val="90000"/>
                <a:satMod val="92000"/>
                <a:lumMod val="120000"/>
              </a:schemeClr>
            </a:gs>
            <a:gs pos="100000">
              <a:schemeClr val="accent6">
                <a:lumMod val="60000"/>
                <a:lumOff val="40000"/>
              </a:schemeClr>
            </a:gs>
          </a:gsLst>
          <a:lin ang="21594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721978" cy="1280890"/>
          </a:xfrm>
        </p:spPr>
        <p:txBody>
          <a:bodyPr>
            <a:normAutofit/>
          </a:bodyPr>
          <a:lstStyle/>
          <a:p>
            <a:r>
              <a:rPr lang="en-US" b="1" dirty="0"/>
              <a:t>SOCIAL ACTION DIMENSION VISION</a:t>
            </a:r>
          </a:p>
        </p:txBody>
      </p:sp>
      <p:pic>
        <p:nvPicPr>
          <p:cNvPr id="4" name="Picture 6" descr="Social Action Coordinating Cmte – what does it do? | Saskatoon Unitarians">
            <a:extLst>
              <a:ext uri="{FF2B5EF4-FFF2-40B4-BE49-F238E27FC236}">
                <a16:creationId xmlns:a16="http://schemas.microsoft.com/office/drawing/2014/main" id="{93D79E50-9C03-4D6C-AC49-0D70ADE37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657" y="4328986"/>
            <a:ext cx="4136421" cy="275761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128F9B80-6F77-4985-9E5B-E2D5AF701DBF}"/>
              </a:ext>
            </a:extLst>
          </p:cNvPr>
          <p:cNvSpPr txBox="1">
            <a:spLocks/>
          </p:cNvSpPr>
          <p:nvPr/>
        </p:nvSpPr>
        <p:spPr>
          <a:xfrm>
            <a:off x="1683657" y="2072155"/>
            <a:ext cx="9430060" cy="36356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3200" dirty="0"/>
              <a:t>“To empower the powerless to become worthy of their entitlements by engaging them as partners in the journey towards </a:t>
            </a:r>
          </a:p>
          <a:p>
            <a:pPr marL="0" indent="0" algn="ctr">
              <a:buFont typeface="Wingdings 3" charset="2"/>
              <a:buNone/>
            </a:pPr>
            <a:r>
              <a:rPr lang="en-US" sz="3200" dirty="0"/>
              <a:t>self-realization and in creating a just and equitable society.” </a:t>
            </a:r>
          </a:p>
        </p:txBody>
      </p:sp>
    </p:spTree>
    <p:extLst>
      <p:ext uri="{BB962C8B-B14F-4D97-AF65-F5344CB8AC3E}">
        <p14:creationId xmlns:p14="http://schemas.microsoft.com/office/powerpoint/2010/main" val="2650520237"/>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4328" y="635920"/>
            <a:ext cx="9144000" cy="1403287"/>
          </a:xfrm>
        </p:spPr>
        <p:txBody>
          <a:bodyPr>
            <a:normAutofit/>
          </a:bodyPr>
          <a:lstStyle/>
          <a:p>
            <a:r>
              <a:rPr lang="en-US" sz="4400" b="1" dirty="0"/>
              <a:t>SOCIAL ACTION MISSION</a:t>
            </a:r>
          </a:p>
        </p:txBody>
      </p:sp>
      <p:sp>
        <p:nvSpPr>
          <p:cNvPr id="3" name="Subtitle 2"/>
          <p:cNvSpPr>
            <a:spLocks noGrp="1"/>
          </p:cNvSpPr>
          <p:nvPr>
            <p:ph type="subTitle" idx="1"/>
          </p:nvPr>
        </p:nvSpPr>
        <p:spPr>
          <a:xfrm>
            <a:off x="2239516" y="2518178"/>
            <a:ext cx="9308471" cy="2433483"/>
          </a:xfrm>
        </p:spPr>
        <p:txBody>
          <a:bodyPr>
            <a:normAutofit/>
          </a:bodyPr>
          <a:lstStyle/>
          <a:p>
            <a:pPr marL="342900" indent="-342900" algn="l">
              <a:buFont typeface="Wingdings" panose="05000000000000000000" pitchFamily="2" charset="2"/>
              <a:buChar char="§"/>
            </a:pPr>
            <a:r>
              <a:rPr lang="en-US" sz="2400" dirty="0"/>
              <a:t>To raise Socio-Politico and Cultural consciousness.</a:t>
            </a:r>
          </a:p>
          <a:p>
            <a:pPr marL="342900" indent="-342900" algn="l">
              <a:buFont typeface="Wingdings" panose="05000000000000000000" pitchFamily="2" charset="2"/>
              <a:buChar char="§"/>
            </a:pPr>
            <a:r>
              <a:rPr lang="en-US" sz="2400" dirty="0"/>
              <a:t>To create social awareness and to provide professional assistance. </a:t>
            </a:r>
          </a:p>
          <a:p>
            <a:pPr marL="342900" indent="-342900" algn="l">
              <a:buFont typeface="Wingdings" panose="05000000000000000000" pitchFamily="2" charset="2"/>
              <a:buChar char="§"/>
            </a:pPr>
            <a:r>
              <a:rPr lang="en-US" sz="2400" dirty="0"/>
              <a:t>To form young leaders with enhanced social perception to become catalyst of social change. </a:t>
            </a:r>
          </a:p>
        </p:txBody>
      </p:sp>
    </p:spTree>
    <p:extLst>
      <p:ext uri="{BB962C8B-B14F-4D97-AF65-F5344CB8AC3E}">
        <p14:creationId xmlns:p14="http://schemas.microsoft.com/office/powerpoint/2010/main" val="439787757"/>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4309" y="1540189"/>
            <a:ext cx="10133730" cy="3777622"/>
          </a:xfrm>
        </p:spPr>
        <p:txBody>
          <a:bodyPr>
            <a:normAutofit fontScale="92500"/>
          </a:bodyPr>
          <a:lstStyle/>
          <a:p>
            <a:r>
              <a:rPr lang="en-US" sz="2800" dirty="0"/>
              <a:t>To explore possibilities for social entrepreneurial initiatives for rural young people for their sustainable development. </a:t>
            </a:r>
          </a:p>
          <a:p>
            <a:pPr lvl="0"/>
            <a:r>
              <a:rPr lang="en-IN" sz="2800" dirty="0"/>
              <a:t>To setup research and development desk and take up researches and present the findings to the province to plan youth pastoral interventions.  </a:t>
            </a:r>
            <a:endParaRPr lang="en-US" sz="2800" dirty="0"/>
          </a:p>
          <a:p>
            <a:r>
              <a:rPr lang="en-US" sz="2800" dirty="0"/>
              <a:t>To setup research and development desk and take up researches and present the findings to the province to plan youth pastoral interventions. </a:t>
            </a:r>
          </a:p>
        </p:txBody>
      </p:sp>
    </p:spTree>
    <p:extLst>
      <p:ext uri="{BB962C8B-B14F-4D97-AF65-F5344CB8AC3E}">
        <p14:creationId xmlns:p14="http://schemas.microsoft.com/office/powerpoint/2010/main" val="3108521256"/>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1902" t="16138" r="27954" b="11671"/>
          <a:stretch/>
        </p:blipFill>
        <p:spPr>
          <a:xfrm>
            <a:off x="228303" y="83046"/>
            <a:ext cx="1644339" cy="1578187"/>
          </a:xfrm>
          <a:prstGeom prst="rect">
            <a:avLst/>
          </a:prstGeom>
          <a:gradFill>
            <a:gsLst>
              <a:gs pos="0">
                <a:schemeClr val="bg2">
                  <a:tint val="90000"/>
                  <a:satMod val="92000"/>
                  <a:lumMod val="120000"/>
                </a:schemeClr>
              </a:gs>
              <a:gs pos="100000">
                <a:schemeClr val="bg2">
                  <a:shade val="98000"/>
                  <a:satMod val="120000"/>
                  <a:alpha val="0"/>
                  <a:lumMod val="2000"/>
                  <a:lumOff val="98000"/>
                </a:schemeClr>
              </a:gs>
            </a:gsLst>
            <a:path path="circle">
              <a:fillToRect l="50000" t="50000" r="100000" b="100000"/>
            </a:path>
          </a:gradFill>
          <a:effectLst>
            <a:softEdge rad="0"/>
          </a:effectLst>
        </p:spPr>
      </p:pic>
      <p:sp>
        <p:nvSpPr>
          <p:cNvPr id="5" name="Rectangle 4"/>
          <p:cNvSpPr/>
          <p:nvPr/>
        </p:nvSpPr>
        <p:spPr>
          <a:xfrm>
            <a:off x="76202" y="29578"/>
            <a:ext cx="9361714"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Salesian Youth Ministry</a:t>
            </a:r>
          </a:p>
        </p:txBody>
      </p:sp>
      <p:sp>
        <p:nvSpPr>
          <p:cNvPr id="6" name="Rectangle 5"/>
          <p:cNvSpPr/>
          <p:nvPr/>
        </p:nvSpPr>
        <p:spPr>
          <a:xfrm>
            <a:off x="2024743" y="599224"/>
            <a:ext cx="3786614" cy="646331"/>
          </a:xfrm>
          <a:prstGeom prst="rect">
            <a:avLst/>
          </a:prstGeom>
          <a:noFill/>
        </p:spPr>
        <p:txBody>
          <a:bodyPr wrap="none" lIns="91440" tIns="45720" rIns="91440" bIns="45720">
            <a:spAutoFit/>
          </a:bodyPr>
          <a:lstStyle/>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Four Dimensions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280" y="4251960"/>
            <a:ext cx="5827784" cy="1817370"/>
          </a:xfrm>
          <a:prstGeom prst="rect">
            <a:avLst/>
          </a:prstGeom>
          <a:ln>
            <a:noFill/>
          </a:ln>
          <a:effectLst>
            <a:outerShdw blurRad="292100" dist="139700" dir="2700000" algn="tl" rotWithShape="0">
              <a:srgbClr val="333333">
                <a:alpha val="65000"/>
              </a:srgbClr>
            </a:outerShdw>
          </a:effectLst>
        </p:spPr>
      </p:pic>
      <p:sp>
        <p:nvSpPr>
          <p:cNvPr id="17" name="Pentagon 16"/>
          <p:cNvSpPr/>
          <p:nvPr/>
        </p:nvSpPr>
        <p:spPr>
          <a:xfrm>
            <a:off x="0" y="1750217"/>
            <a:ext cx="1763486" cy="76200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sz="2800" b="1" dirty="0" err="1"/>
              <a:t>Voca</a:t>
            </a:r>
            <a:endParaRPr lang="en-IN" sz="1800" b="1" dirty="0"/>
          </a:p>
        </p:txBody>
      </p:sp>
      <p:pic>
        <p:nvPicPr>
          <p:cNvPr id="3084" name="Picture 12" descr="https://faithlovejoyhope.files.wordpress.com/2014/01/hands-reaching-o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788" y="4230772"/>
            <a:ext cx="3547865" cy="183855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203430" y="1368665"/>
            <a:ext cx="8583149" cy="5112105"/>
          </a:xfrm>
          <a:prstGeom prst="rect">
            <a:avLst/>
          </a:prstGeom>
          <a:noFill/>
        </p:spPr>
        <p:txBody>
          <a:bodyPr wrap="square" rtlCol="0">
            <a:spAutoFit/>
          </a:bodyPr>
          <a:lstStyle/>
          <a:p>
            <a:pPr>
              <a:lnSpc>
                <a:spcPct val="150000"/>
              </a:lnSpc>
            </a:pPr>
            <a:r>
              <a:rPr lang="en-US" sz="2000" dirty="0"/>
              <a:t>All ministry, especially youth ministry, is </a:t>
            </a:r>
            <a:r>
              <a:rPr lang="en-US" sz="2000" b="1" dirty="0"/>
              <a:t>radically vocational in nature</a:t>
            </a:r>
            <a:r>
              <a:rPr lang="en-US" sz="2000" dirty="0"/>
              <a:t>: it is source &amp; the fruit. Therefore, abandon the reductive notion of vocational ministry – concerned with looking for candidates for religious or priestly life. On the contrary, create appropriate circumstances to </a:t>
            </a:r>
            <a:r>
              <a:rPr lang="en-US" sz="2000" b="1" dirty="0"/>
              <a:t>discover, take up and responsibly follow </a:t>
            </a:r>
            <a:r>
              <a:rPr lang="en-US" sz="2000" dirty="0"/>
              <a:t>vocation. </a:t>
            </a:r>
          </a:p>
          <a:p>
            <a:pPr>
              <a:lnSpc>
                <a:spcPct val="150000"/>
              </a:lnSpc>
            </a:pPr>
            <a:r>
              <a:rPr lang="en-US" sz="2000" dirty="0"/>
              <a:t>Create an environment which experiences and passes on a true </a:t>
            </a:r>
            <a:r>
              <a:rPr lang="en-US" sz="2000" b="1" dirty="0"/>
              <a:t>culture of vocation</a:t>
            </a:r>
            <a:r>
              <a:rPr lang="en-US" sz="2000" dirty="0"/>
              <a:t>, conceive of tackle </a:t>
            </a:r>
            <a:r>
              <a:rPr lang="en-US" sz="2000" b="1" dirty="0"/>
              <a:t>life as a freely received gift</a:t>
            </a:r>
            <a:r>
              <a:rPr lang="en-US" sz="2000" dirty="0"/>
              <a:t>; gift to be shared in the service of the fullness for everyone, overcoming an individualistic, consumeristic, relativist mentality &amp; a culture of self-fulfillment.</a:t>
            </a:r>
          </a:p>
          <a:p>
            <a:pPr algn="r">
              <a:lnSpc>
                <a:spcPct val="150000"/>
              </a:lnSpc>
            </a:pPr>
            <a:r>
              <a:rPr lang="en-US" sz="2000" b="1" dirty="0">
                <a:solidFill>
                  <a:srgbClr val="FF0000"/>
                </a:solidFill>
              </a:rPr>
              <a:t>Fr. Pascual Chavez, AGC 409</a:t>
            </a:r>
            <a:endParaRPr lang="en-IN" sz="2000" b="1" dirty="0">
              <a:solidFill>
                <a:srgbClr val="FF0000"/>
              </a:solidFill>
            </a:endParaRPr>
          </a:p>
        </p:txBody>
      </p:sp>
      <p:pic>
        <p:nvPicPr>
          <p:cNvPr id="3082" name="Picture 10" descr="https://encrypted-tbn3.gstatic.com/images?q=tbn:ANd9GcQSdgkKBcCvlsbG02s-4jam9Pus2v7qN2Y41QUAeMOnLdPx_vF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096" y="1530076"/>
            <a:ext cx="2417855" cy="304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0271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1902" t="16138" r="27954" b="11671"/>
          <a:stretch/>
        </p:blipFill>
        <p:spPr>
          <a:xfrm>
            <a:off x="228303" y="83046"/>
            <a:ext cx="1644339" cy="1578187"/>
          </a:xfrm>
          <a:prstGeom prst="rect">
            <a:avLst/>
          </a:prstGeom>
          <a:gradFill>
            <a:gsLst>
              <a:gs pos="0">
                <a:schemeClr val="bg2">
                  <a:tint val="90000"/>
                  <a:satMod val="92000"/>
                  <a:lumMod val="120000"/>
                </a:schemeClr>
              </a:gs>
              <a:gs pos="100000">
                <a:schemeClr val="bg2">
                  <a:shade val="98000"/>
                  <a:satMod val="120000"/>
                  <a:alpha val="0"/>
                  <a:lumMod val="2000"/>
                  <a:lumOff val="98000"/>
                </a:schemeClr>
              </a:gs>
            </a:gsLst>
            <a:path path="circle">
              <a:fillToRect l="50000" t="50000" r="100000" b="100000"/>
            </a:path>
          </a:gradFill>
          <a:effectLst>
            <a:softEdge rad="0"/>
          </a:effectLst>
        </p:spPr>
      </p:pic>
      <p:sp>
        <p:nvSpPr>
          <p:cNvPr id="5" name="Rectangle 4"/>
          <p:cNvSpPr/>
          <p:nvPr/>
        </p:nvSpPr>
        <p:spPr>
          <a:xfrm>
            <a:off x="76202" y="29578"/>
            <a:ext cx="9361714"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Salesian Youth Ministry</a:t>
            </a:r>
          </a:p>
        </p:txBody>
      </p:sp>
      <p:sp>
        <p:nvSpPr>
          <p:cNvPr id="6" name="Rectangle 5"/>
          <p:cNvSpPr/>
          <p:nvPr/>
        </p:nvSpPr>
        <p:spPr>
          <a:xfrm>
            <a:off x="2024743" y="599224"/>
            <a:ext cx="3786614" cy="646331"/>
          </a:xfrm>
          <a:prstGeom prst="rect">
            <a:avLst/>
          </a:prstGeom>
          <a:noFill/>
        </p:spPr>
        <p:txBody>
          <a:bodyPr wrap="none" lIns="91440" tIns="45720" rIns="91440" bIns="45720">
            <a:spAutoFit/>
          </a:bodyPr>
          <a:lstStyle/>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Four Dimensions</a:t>
            </a:r>
          </a:p>
        </p:txBody>
      </p:sp>
      <p:sp>
        <p:nvSpPr>
          <p:cNvPr id="12" name="TextBox 11"/>
          <p:cNvSpPr txBox="1"/>
          <p:nvPr/>
        </p:nvSpPr>
        <p:spPr>
          <a:xfrm>
            <a:off x="1934429" y="1839961"/>
            <a:ext cx="3668486" cy="769441"/>
          </a:xfrm>
          <a:prstGeom prst="rect">
            <a:avLst/>
          </a:prstGeom>
          <a:noFill/>
        </p:spPr>
        <p:txBody>
          <a:bodyPr wrap="square" rtlCol="0">
            <a:spAutoFit/>
          </a:bodyPr>
          <a:lstStyle/>
          <a:p>
            <a:r>
              <a:rPr lang="en-US" sz="4400" dirty="0"/>
              <a:t>Vocational</a:t>
            </a:r>
            <a:endParaRPr lang="en-IN" sz="440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51960"/>
            <a:ext cx="5827784" cy="1817370"/>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7923660" y="1051194"/>
            <a:ext cx="3792090" cy="707886"/>
          </a:xfrm>
          <a:prstGeom prst="rect">
            <a:avLst/>
          </a:prstGeom>
          <a:noFill/>
        </p:spPr>
        <p:txBody>
          <a:bodyPr wrap="square" rtlCol="0">
            <a:spAutoFit/>
          </a:bodyPr>
          <a:lstStyle/>
          <a:p>
            <a:r>
              <a:rPr lang="en-US" sz="2000" dirty="0"/>
              <a:t>1. Accompanying to Formulate their ‘Plan of Life’</a:t>
            </a:r>
            <a:endParaRPr lang="en-IN" sz="2000" dirty="0"/>
          </a:p>
        </p:txBody>
      </p:sp>
      <p:sp>
        <p:nvSpPr>
          <p:cNvPr id="19" name="TextBox 18"/>
          <p:cNvSpPr txBox="1"/>
          <p:nvPr/>
        </p:nvSpPr>
        <p:spPr>
          <a:xfrm>
            <a:off x="7923660" y="2253762"/>
            <a:ext cx="3792090" cy="707886"/>
          </a:xfrm>
          <a:prstGeom prst="rect">
            <a:avLst/>
          </a:prstGeom>
          <a:noFill/>
        </p:spPr>
        <p:txBody>
          <a:bodyPr wrap="square" rtlCol="0">
            <a:spAutoFit/>
          </a:bodyPr>
          <a:lstStyle/>
          <a:p>
            <a:r>
              <a:rPr lang="en-US" sz="2000" dirty="0"/>
              <a:t>2. Building a Community of ‘Visible &amp;Credible’ Believers </a:t>
            </a:r>
            <a:endParaRPr lang="en-IN" sz="2000" dirty="0"/>
          </a:p>
        </p:txBody>
      </p:sp>
      <p:sp>
        <p:nvSpPr>
          <p:cNvPr id="20" name="TextBox 19"/>
          <p:cNvSpPr txBox="1"/>
          <p:nvPr/>
        </p:nvSpPr>
        <p:spPr>
          <a:xfrm>
            <a:off x="7923660" y="3187065"/>
            <a:ext cx="3792090" cy="707886"/>
          </a:xfrm>
          <a:prstGeom prst="rect">
            <a:avLst/>
          </a:prstGeom>
          <a:noFill/>
        </p:spPr>
        <p:txBody>
          <a:bodyPr wrap="square" rtlCol="0">
            <a:spAutoFit/>
          </a:bodyPr>
          <a:lstStyle/>
          <a:p>
            <a:r>
              <a:rPr lang="en-US" sz="2000" dirty="0"/>
              <a:t>3. Personal Accompaniment of their ‘Vocational Choices’ </a:t>
            </a:r>
            <a:endParaRPr lang="en-IN" sz="2000" dirty="0"/>
          </a:p>
        </p:txBody>
      </p:sp>
      <p:sp>
        <p:nvSpPr>
          <p:cNvPr id="21" name="TextBox 20"/>
          <p:cNvSpPr txBox="1"/>
          <p:nvPr/>
        </p:nvSpPr>
        <p:spPr>
          <a:xfrm>
            <a:off x="7541871" y="4298207"/>
            <a:ext cx="3792090" cy="707886"/>
          </a:xfrm>
          <a:prstGeom prst="rect">
            <a:avLst/>
          </a:prstGeom>
          <a:noFill/>
        </p:spPr>
        <p:txBody>
          <a:bodyPr wrap="square" rtlCol="0">
            <a:spAutoFit/>
          </a:bodyPr>
          <a:lstStyle/>
          <a:p>
            <a:pPr algn="r"/>
            <a:r>
              <a:rPr lang="en-US" sz="2000" dirty="0"/>
              <a:t>4. Making the ‘Vocational’ Dimension Explicit</a:t>
            </a:r>
            <a:endParaRPr lang="en-IN" sz="2000" dirty="0"/>
          </a:p>
        </p:txBody>
      </p:sp>
      <p:sp>
        <p:nvSpPr>
          <p:cNvPr id="22" name="TextBox 21"/>
          <p:cNvSpPr txBox="1"/>
          <p:nvPr/>
        </p:nvSpPr>
        <p:spPr>
          <a:xfrm>
            <a:off x="7923659" y="5361444"/>
            <a:ext cx="4017969" cy="707886"/>
          </a:xfrm>
          <a:prstGeom prst="rect">
            <a:avLst/>
          </a:prstGeom>
          <a:noFill/>
        </p:spPr>
        <p:txBody>
          <a:bodyPr wrap="square" rtlCol="0">
            <a:spAutoFit/>
          </a:bodyPr>
          <a:lstStyle/>
          <a:p>
            <a:r>
              <a:rPr lang="en-US" sz="2000" dirty="0"/>
              <a:t>5. Animating a Culture of 	‘Apostolic’ Vocations</a:t>
            </a:r>
            <a:endParaRPr lang="en-IN" sz="2000" dirty="0"/>
          </a:p>
        </p:txBody>
      </p:sp>
      <p:sp>
        <p:nvSpPr>
          <p:cNvPr id="17" name="Pentagon 16"/>
          <p:cNvSpPr/>
          <p:nvPr/>
        </p:nvSpPr>
        <p:spPr>
          <a:xfrm>
            <a:off x="0" y="1750217"/>
            <a:ext cx="1763486" cy="76200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pic>
        <p:nvPicPr>
          <p:cNvPr id="3074" name="Picture 2" descr="https://encrypted-tbn1.gstatic.com/images?q=tbn:ANd9GcSNbdAzvr1tsPgNChhDnu2LwmD3sCRkCdVMU5ZABiSxR6DmxRH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43392" y="746277"/>
            <a:ext cx="1880267" cy="13950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thomas-oriental.org/wp-content/uploads/2013/05/SLIDER_Serve-Community-940x460.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9296" r="23805"/>
          <a:stretch/>
        </p:blipFill>
        <p:spPr bwMode="auto">
          <a:xfrm>
            <a:off x="5394334" y="1755775"/>
            <a:ext cx="1768466" cy="152095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1.bp.blogspot.com/-mMdh93QoJ9M/UiWH6Lenk7I/AAAAAAAABOg/K9bxczR5NPY/s1600/internshi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7541" y="3097423"/>
            <a:ext cx="1791968" cy="117597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3.gstatic.com/images?q=tbn:ANd9GcQSdgkKBcCvlsbG02s-4jam9Pus2v7qN2Y41QUAeMOnLdPx_vF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7541" y="4970123"/>
            <a:ext cx="1275263" cy="160683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faithlovejoyhope.files.wordpress.com/2014/01/hands-reaching-ou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3492" y="4230772"/>
            <a:ext cx="3547865" cy="18385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caddick.com/mentoring%20pics/check%20list%20icon.png"/>
          <p:cNvPicPr>
            <a:picLocks noChangeAspect="1" noChangeArrowheads="1"/>
          </p:cNvPicPr>
          <p:nvPr/>
        </p:nvPicPr>
        <p:blipFill>
          <a:blip r:embed="rId9"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801949" y="4017376"/>
            <a:ext cx="1149118" cy="1149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8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1902" t="16138" r="27954" b="11671"/>
          <a:stretch/>
        </p:blipFill>
        <p:spPr>
          <a:xfrm>
            <a:off x="228303" y="83046"/>
            <a:ext cx="1644339" cy="1578187"/>
          </a:xfrm>
          <a:prstGeom prst="rect">
            <a:avLst/>
          </a:prstGeom>
          <a:gradFill>
            <a:gsLst>
              <a:gs pos="0">
                <a:schemeClr val="bg2">
                  <a:tint val="90000"/>
                  <a:satMod val="92000"/>
                  <a:lumMod val="120000"/>
                </a:schemeClr>
              </a:gs>
              <a:gs pos="100000">
                <a:schemeClr val="bg2">
                  <a:shade val="98000"/>
                  <a:satMod val="120000"/>
                  <a:alpha val="0"/>
                  <a:lumMod val="2000"/>
                  <a:lumOff val="98000"/>
                </a:schemeClr>
              </a:gs>
            </a:gsLst>
            <a:path path="circle">
              <a:fillToRect l="50000" t="50000" r="100000" b="100000"/>
            </a:path>
          </a:gradFill>
          <a:effectLst>
            <a:softEdge rad="0"/>
          </a:effectLst>
        </p:spPr>
      </p:pic>
      <p:sp>
        <p:nvSpPr>
          <p:cNvPr id="5" name="Rectangle 4"/>
          <p:cNvSpPr/>
          <p:nvPr/>
        </p:nvSpPr>
        <p:spPr>
          <a:xfrm>
            <a:off x="76202" y="29578"/>
            <a:ext cx="9361714"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Salesian Youth Ministry</a:t>
            </a:r>
          </a:p>
        </p:txBody>
      </p:sp>
      <p:sp>
        <p:nvSpPr>
          <p:cNvPr id="6" name="Rectangle 5"/>
          <p:cNvSpPr/>
          <p:nvPr/>
        </p:nvSpPr>
        <p:spPr>
          <a:xfrm>
            <a:off x="2024743" y="599224"/>
            <a:ext cx="3786614" cy="646331"/>
          </a:xfrm>
          <a:prstGeom prst="rect">
            <a:avLst/>
          </a:prstGeom>
          <a:noFill/>
        </p:spPr>
        <p:txBody>
          <a:bodyPr wrap="none" lIns="91440" tIns="45720" rIns="91440" bIns="45720">
            <a:spAutoFit/>
          </a:bodyPr>
          <a:lstStyle/>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Four Dimensions</a:t>
            </a:r>
          </a:p>
        </p:txBody>
      </p:sp>
      <p:sp>
        <p:nvSpPr>
          <p:cNvPr id="12" name="TextBox 11"/>
          <p:cNvSpPr txBox="1"/>
          <p:nvPr/>
        </p:nvSpPr>
        <p:spPr>
          <a:xfrm>
            <a:off x="1934429" y="1839961"/>
            <a:ext cx="3668486" cy="830997"/>
          </a:xfrm>
          <a:prstGeom prst="rect">
            <a:avLst/>
          </a:prstGeom>
          <a:noFill/>
        </p:spPr>
        <p:txBody>
          <a:bodyPr wrap="square" rtlCol="0">
            <a:spAutoFit/>
          </a:bodyPr>
          <a:lstStyle/>
          <a:p>
            <a:r>
              <a:rPr lang="en-US" sz="2400" dirty="0"/>
              <a:t>Methodological</a:t>
            </a:r>
          </a:p>
          <a:p>
            <a:r>
              <a:rPr lang="en-US" sz="2400" dirty="0"/>
              <a:t>Criteria: </a:t>
            </a:r>
            <a:r>
              <a:rPr lang="en-US" sz="2000" dirty="0"/>
              <a:t>A proactive style</a:t>
            </a:r>
            <a:endParaRPr lang="en-IN" sz="240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51960"/>
            <a:ext cx="5827784" cy="1817370"/>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7982348" y="227070"/>
            <a:ext cx="3792090" cy="892552"/>
          </a:xfrm>
          <a:prstGeom prst="rect">
            <a:avLst/>
          </a:prstGeom>
          <a:noFill/>
        </p:spPr>
        <p:txBody>
          <a:bodyPr wrap="square" rtlCol="0">
            <a:spAutoFit/>
          </a:bodyPr>
          <a:lstStyle/>
          <a:p>
            <a:r>
              <a:rPr lang="en-US" sz="2000" dirty="0">
                <a:solidFill>
                  <a:srgbClr val="0033CC"/>
                </a:solidFill>
              </a:rPr>
              <a:t>1. Concreteness: </a:t>
            </a:r>
            <a:r>
              <a:rPr lang="en-US" sz="1600" dirty="0"/>
              <a:t>(seen, remembered, appreciated, evaluated and verified)</a:t>
            </a:r>
            <a:endParaRPr lang="en-IN" sz="2000" dirty="0"/>
          </a:p>
        </p:txBody>
      </p:sp>
      <p:sp>
        <p:nvSpPr>
          <p:cNvPr id="17" name="Pentagon 16"/>
          <p:cNvSpPr/>
          <p:nvPr/>
        </p:nvSpPr>
        <p:spPr>
          <a:xfrm>
            <a:off x="0" y="1750217"/>
            <a:ext cx="1763486" cy="76200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pic>
        <p:nvPicPr>
          <p:cNvPr id="3084" name="Picture 12" descr="https://faithlovejoyhope.files.wordpress.com/2014/01/hands-reaching-o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3492" y="4230772"/>
            <a:ext cx="3547865" cy="183855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255148" y="1119622"/>
            <a:ext cx="3792090" cy="646331"/>
          </a:xfrm>
          <a:prstGeom prst="rect">
            <a:avLst/>
          </a:prstGeom>
          <a:noFill/>
        </p:spPr>
        <p:txBody>
          <a:bodyPr wrap="square" rtlCol="0">
            <a:spAutoFit/>
          </a:bodyPr>
          <a:lstStyle/>
          <a:p>
            <a:r>
              <a:rPr lang="en-US" sz="2000" dirty="0">
                <a:solidFill>
                  <a:srgbClr val="0033CC"/>
                </a:solidFill>
              </a:rPr>
              <a:t>2. Symbol: </a:t>
            </a:r>
            <a:r>
              <a:rPr lang="en-US" sz="1600" dirty="0"/>
              <a:t>(expressed through ritual and gestures)</a:t>
            </a:r>
            <a:endParaRPr lang="en-IN" sz="2000" dirty="0"/>
          </a:p>
        </p:txBody>
      </p:sp>
      <p:sp>
        <p:nvSpPr>
          <p:cNvPr id="25" name="TextBox 24"/>
          <p:cNvSpPr txBox="1"/>
          <p:nvPr/>
        </p:nvSpPr>
        <p:spPr>
          <a:xfrm>
            <a:off x="7982348" y="1839961"/>
            <a:ext cx="3792090" cy="892552"/>
          </a:xfrm>
          <a:prstGeom prst="rect">
            <a:avLst/>
          </a:prstGeom>
          <a:noFill/>
        </p:spPr>
        <p:txBody>
          <a:bodyPr wrap="square" rtlCol="0">
            <a:spAutoFit/>
          </a:bodyPr>
          <a:lstStyle/>
          <a:p>
            <a:r>
              <a:rPr lang="en-US" sz="2000" dirty="0">
                <a:solidFill>
                  <a:srgbClr val="0033CC"/>
                </a:solidFill>
              </a:rPr>
              <a:t>3. Narrative: </a:t>
            </a:r>
            <a:r>
              <a:rPr lang="en-US" sz="1600" dirty="0"/>
              <a:t>( Real stories inspire… the story of our faith journey)</a:t>
            </a:r>
            <a:endParaRPr lang="en-IN" sz="2000" dirty="0"/>
          </a:p>
        </p:txBody>
      </p:sp>
      <p:sp>
        <p:nvSpPr>
          <p:cNvPr id="26" name="TextBox 25"/>
          <p:cNvSpPr txBox="1"/>
          <p:nvPr/>
        </p:nvSpPr>
        <p:spPr>
          <a:xfrm>
            <a:off x="6255148" y="2806521"/>
            <a:ext cx="3792090" cy="892552"/>
          </a:xfrm>
          <a:prstGeom prst="rect">
            <a:avLst/>
          </a:prstGeom>
          <a:noFill/>
        </p:spPr>
        <p:txBody>
          <a:bodyPr wrap="square" rtlCol="0">
            <a:spAutoFit/>
          </a:bodyPr>
          <a:lstStyle/>
          <a:p>
            <a:r>
              <a:rPr lang="en-US" sz="2000" dirty="0">
                <a:solidFill>
                  <a:srgbClr val="0033CC"/>
                </a:solidFill>
              </a:rPr>
              <a:t>4. Internalization: </a:t>
            </a:r>
            <a:r>
              <a:rPr lang="en-US" sz="1600" dirty="0"/>
              <a:t>( valued in head, heart, hand…. Leading to change and new choices)</a:t>
            </a:r>
            <a:endParaRPr lang="en-IN" sz="2000" dirty="0"/>
          </a:p>
        </p:txBody>
      </p:sp>
      <p:sp>
        <p:nvSpPr>
          <p:cNvPr id="19" name="TextBox 18"/>
          <p:cNvSpPr txBox="1"/>
          <p:nvPr/>
        </p:nvSpPr>
        <p:spPr>
          <a:xfrm>
            <a:off x="7982348" y="3699073"/>
            <a:ext cx="3792090" cy="646331"/>
          </a:xfrm>
          <a:prstGeom prst="rect">
            <a:avLst/>
          </a:prstGeom>
          <a:noFill/>
        </p:spPr>
        <p:txBody>
          <a:bodyPr wrap="square" rtlCol="0">
            <a:spAutoFit/>
          </a:bodyPr>
          <a:lstStyle/>
          <a:p>
            <a:r>
              <a:rPr lang="en-US" sz="2000" dirty="0">
                <a:solidFill>
                  <a:srgbClr val="0033CC"/>
                </a:solidFill>
              </a:rPr>
              <a:t>5. Experience: </a:t>
            </a:r>
            <a:r>
              <a:rPr lang="en-US" sz="1600" dirty="0"/>
              <a:t>( start from experience, return to experience)</a:t>
            </a:r>
            <a:endParaRPr lang="en-IN" sz="2000" dirty="0"/>
          </a:p>
        </p:txBody>
      </p:sp>
      <p:sp>
        <p:nvSpPr>
          <p:cNvPr id="20" name="TextBox 19"/>
          <p:cNvSpPr txBox="1"/>
          <p:nvPr/>
        </p:nvSpPr>
        <p:spPr>
          <a:xfrm>
            <a:off x="6255148" y="4416475"/>
            <a:ext cx="5225652" cy="646331"/>
          </a:xfrm>
          <a:prstGeom prst="rect">
            <a:avLst/>
          </a:prstGeom>
          <a:noFill/>
        </p:spPr>
        <p:txBody>
          <a:bodyPr wrap="square" rtlCol="0">
            <a:spAutoFit/>
          </a:bodyPr>
          <a:lstStyle/>
          <a:p>
            <a:r>
              <a:rPr lang="en-US" sz="2000" dirty="0">
                <a:solidFill>
                  <a:srgbClr val="0033CC"/>
                </a:solidFill>
              </a:rPr>
              <a:t>6. Participation and taking Responsibility </a:t>
            </a:r>
            <a:r>
              <a:rPr lang="en-US" sz="1600" dirty="0"/>
              <a:t>( young people are the subject of their own lives…)</a:t>
            </a:r>
            <a:endParaRPr lang="en-IN" sz="2000" dirty="0"/>
          </a:p>
        </p:txBody>
      </p:sp>
      <p:sp>
        <p:nvSpPr>
          <p:cNvPr id="21" name="TextBox 20"/>
          <p:cNvSpPr txBox="1"/>
          <p:nvPr/>
        </p:nvSpPr>
        <p:spPr>
          <a:xfrm>
            <a:off x="8091275" y="5237956"/>
            <a:ext cx="3812857" cy="1446550"/>
          </a:xfrm>
          <a:prstGeom prst="rect">
            <a:avLst/>
          </a:prstGeom>
          <a:noFill/>
        </p:spPr>
        <p:txBody>
          <a:bodyPr wrap="square" rtlCol="0">
            <a:spAutoFit/>
          </a:bodyPr>
          <a:lstStyle/>
          <a:p>
            <a:r>
              <a:rPr lang="en-US" sz="2000" dirty="0">
                <a:solidFill>
                  <a:srgbClr val="0033CC"/>
                </a:solidFill>
              </a:rPr>
              <a:t>7. Personalization and Social Development</a:t>
            </a:r>
            <a:r>
              <a:rPr lang="en-US" sz="1600" dirty="0"/>
              <a:t>( Growth takes place through relationships…. Yet we need to help each one in their personal growth</a:t>
            </a:r>
            <a:endParaRPr lang="en-IN" sz="2000" dirty="0"/>
          </a:p>
        </p:txBody>
      </p:sp>
    </p:spTree>
    <p:extLst>
      <p:ext uri="{BB962C8B-B14F-4D97-AF65-F5344CB8AC3E}">
        <p14:creationId xmlns:p14="http://schemas.microsoft.com/office/powerpoint/2010/main" val="29870348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p:bldP spid="26"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2183" y="29578"/>
            <a:ext cx="9361714"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Salesian Youth SPIRITUALITY:</a:t>
            </a:r>
          </a:p>
        </p:txBody>
      </p:sp>
      <p:pic>
        <p:nvPicPr>
          <p:cNvPr id="9218" name="Picture 2" descr="http://www.salesiansireland.ie/wp-content/uploads/2012/05/Salesian-modern-Logo.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955" y="120961"/>
            <a:ext cx="1356116" cy="1356116"/>
          </a:xfrm>
          <a:prstGeom prst="ellipse">
            <a:avLst/>
          </a:prstGeom>
          <a:ln w="63500" cap="rnd">
            <a:solidFill>
              <a:schemeClr val="tx2">
                <a:lumMod val="20000"/>
                <a:lumOff val="8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220" name="Picture 4" descr="Illustration: People expressing joy in the Lord."/>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57882" y="1240516"/>
            <a:ext cx="2072030" cy="1408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222" name="Picture 6" descr="http://cdn.artofliving.org/sites/www.artofliving.org/files/styles/editor_big/public/wysiwyg_imageupload/wisdom_1.jpg?itok=u_4x5RPs"/>
          <p:cNvPicPr>
            <a:picLocks noChangeAspect="1" noChangeArrowheads="1"/>
          </p:cNvPicPr>
          <p:nvPr/>
        </p:nvPicPr>
        <p:blipFill rotWithShape="1">
          <a:blip r:embed="rId4">
            <a:extLst>
              <a:ext uri="{28A0092B-C50C-407E-A947-70E740481C1C}">
                <a14:useLocalDpi xmlns:a14="http://schemas.microsoft.com/office/drawing/2010/main" val="0"/>
              </a:ext>
            </a:extLst>
          </a:blip>
          <a:srcRect l="23747" r="21658"/>
          <a:stretch/>
        </p:blipFill>
        <p:spPr bwMode="auto">
          <a:xfrm>
            <a:off x="1669151" y="994213"/>
            <a:ext cx="1981755" cy="13529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224" name="Picture 8" descr="http://g.christianbook.com/dg/product/cbd/w163/127936.jpg"/>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434626" y="2727602"/>
            <a:ext cx="1552575" cy="2110815"/>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media02.radiovaticana.va/photo/2015/11/11/RV10884_LancioGrande.jpg"/>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5643" t="-572" r="19747" b="28363"/>
          <a:stretch/>
        </p:blipFill>
        <p:spPr bwMode="auto">
          <a:xfrm>
            <a:off x="8960180" y="3673527"/>
            <a:ext cx="2852529" cy="1878496"/>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Earth day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5530" y="5528848"/>
            <a:ext cx="1842099" cy="1789423"/>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6204105" y="1939319"/>
            <a:ext cx="3792090" cy="707886"/>
          </a:xfrm>
          <a:prstGeom prst="rect">
            <a:avLst/>
          </a:prstGeom>
          <a:noFill/>
        </p:spPr>
        <p:txBody>
          <a:bodyPr wrap="square" rtlCol="0">
            <a:spAutoFit/>
          </a:bodyPr>
          <a:lstStyle/>
          <a:p>
            <a:r>
              <a:rPr lang="en-US" sz="2000" dirty="0"/>
              <a:t>Celebrating Life in </a:t>
            </a:r>
            <a:r>
              <a:rPr lang="en-US" sz="2000" b="1" dirty="0"/>
              <a:t>JOY</a:t>
            </a:r>
          </a:p>
          <a:p>
            <a:r>
              <a:rPr lang="en-US" sz="2000" b="1" dirty="0"/>
              <a:t>&amp; OPTIMISM</a:t>
            </a:r>
            <a:endParaRPr lang="en-IN" sz="2000" b="1" dirty="0"/>
          </a:p>
        </p:txBody>
      </p:sp>
      <p:sp>
        <p:nvSpPr>
          <p:cNvPr id="30" name="TextBox 29"/>
          <p:cNvSpPr txBox="1"/>
          <p:nvPr/>
        </p:nvSpPr>
        <p:spPr>
          <a:xfrm>
            <a:off x="3838279" y="1073361"/>
            <a:ext cx="3792090" cy="707886"/>
          </a:xfrm>
          <a:prstGeom prst="rect">
            <a:avLst/>
          </a:prstGeom>
          <a:noFill/>
        </p:spPr>
        <p:txBody>
          <a:bodyPr wrap="square" rtlCol="0">
            <a:spAutoFit/>
          </a:bodyPr>
          <a:lstStyle/>
          <a:p>
            <a:r>
              <a:rPr lang="en-US" sz="2000" dirty="0"/>
              <a:t>Doing our </a:t>
            </a:r>
            <a:r>
              <a:rPr lang="en-US" sz="2000" b="1" dirty="0"/>
              <a:t>DAILY DUTIES</a:t>
            </a:r>
          </a:p>
          <a:p>
            <a:r>
              <a:rPr lang="en-US" sz="2000" dirty="0"/>
              <a:t>extraordinarily</a:t>
            </a:r>
            <a:endParaRPr lang="en-IN" sz="2000" dirty="0"/>
          </a:p>
        </p:txBody>
      </p:sp>
      <p:sp>
        <p:nvSpPr>
          <p:cNvPr id="31" name="TextBox 30"/>
          <p:cNvSpPr txBox="1"/>
          <p:nvPr/>
        </p:nvSpPr>
        <p:spPr>
          <a:xfrm>
            <a:off x="4133813" y="3319584"/>
            <a:ext cx="3024118" cy="707886"/>
          </a:xfrm>
          <a:prstGeom prst="rect">
            <a:avLst/>
          </a:prstGeom>
          <a:noFill/>
        </p:spPr>
        <p:txBody>
          <a:bodyPr wrap="square" rtlCol="0">
            <a:spAutoFit/>
          </a:bodyPr>
          <a:lstStyle/>
          <a:p>
            <a:r>
              <a:rPr lang="en-US" sz="2000" b="1" dirty="0"/>
              <a:t>Friendship &amp; Personal</a:t>
            </a:r>
            <a:r>
              <a:rPr lang="en-US" sz="2000" dirty="0"/>
              <a:t> </a:t>
            </a:r>
          </a:p>
          <a:p>
            <a:r>
              <a:rPr lang="en-US" sz="2000" dirty="0"/>
              <a:t>Relationship with Christ</a:t>
            </a:r>
            <a:endParaRPr lang="en-IN" sz="2000" dirty="0"/>
          </a:p>
        </p:txBody>
      </p:sp>
      <p:sp>
        <p:nvSpPr>
          <p:cNvPr id="33" name="TextBox 32"/>
          <p:cNvSpPr txBox="1"/>
          <p:nvPr/>
        </p:nvSpPr>
        <p:spPr>
          <a:xfrm>
            <a:off x="6594354" y="4345906"/>
            <a:ext cx="3792090" cy="707886"/>
          </a:xfrm>
          <a:prstGeom prst="rect">
            <a:avLst/>
          </a:prstGeom>
          <a:noFill/>
        </p:spPr>
        <p:txBody>
          <a:bodyPr wrap="square" rtlCol="0">
            <a:spAutoFit/>
          </a:bodyPr>
          <a:lstStyle/>
          <a:p>
            <a:r>
              <a:rPr lang="en-US" sz="2000" b="1" dirty="0"/>
              <a:t>Ecclesial </a:t>
            </a:r>
            <a:r>
              <a:rPr lang="en-US" sz="2000" dirty="0"/>
              <a:t>COMMUNION &amp;</a:t>
            </a:r>
          </a:p>
          <a:p>
            <a:r>
              <a:rPr lang="en-US" sz="2000" dirty="0"/>
              <a:t>DEVOTION</a:t>
            </a:r>
            <a:endParaRPr lang="en-IN" sz="2000" dirty="0"/>
          </a:p>
        </p:txBody>
      </p:sp>
      <p:sp>
        <p:nvSpPr>
          <p:cNvPr id="34" name="TextBox 33"/>
          <p:cNvSpPr txBox="1"/>
          <p:nvPr/>
        </p:nvSpPr>
        <p:spPr>
          <a:xfrm>
            <a:off x="5413040" y="5565807"/>
            <a:ext cx="3792090" cy="707886"/>
          </a:xfrm>
          <a:prstGeom prst="rect">
            <a:avLst/>
          </a:prstGeom>
          <a:noFill/>
        </p:spPr>
        <p:txBody>
          <a:bodyPr wrap="square" rtlCol="0">
            <a:spAutoFit/>
          </a:bodyPr>
          <a:lstStyle/>
          <a:p>
            <a:r>
              <a:rPr lang="en-US" sz="2000" b="1" dirty="0"/>
              <a:t>SOCIAL &amp; POLITICAL</a:t>
            </a:r>
          </a:p>
          <a:p>
            <a:r>
              <a:rPr lang="en-US" sz="2000" dirty="0"/>
              <a:t>COMMITMENT </a:t>
            </a:r>
            <a:endParaRPr lang="en-IN" sz="2000" dirty="0"/>
          </a:p>
        </p:txBody>
      </p:sp>
    </p:spTree>
    <p:extLst>
      <p:ext uri="{BB962C8B-B14F-4D97-AF65-F5344CB8AC3E}">
        <p14:creationId xmlns:p14="http://schemas.microsoft.com/office/powerpoint/2010/main" val="24420164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3"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90000">
              <a:schemeClr val="bg2">
                <a:tint val="90000"/>
                <a:satMod val="92000"/>
                <a:lumMod val="120000"/>
              </a:schemeClr>
            </a:gs>
            <a:gs pos="100000">
              <a:schemeClr val="bg2">
                <a:shade val="98000"/>
                <a:satMod val="120000"/>
                <a:lumMod val="98000"/>
              </a:schemeClr>
            </a:gs>
          </a:gsLst>
          <a:lin ang="21594000" scaled="0"/>
          <a:tileRect/>
        </a:gradFill>
        <a:effectLst/>
      </p:bgPr>
    </p:bg>
    <p:spTree>
      <p:nvGrpSpPr>
        <p:cNvPr id="1" name=""/>
        <p:cNvGrpSpPr/>
        <p:nvPr/>
      </p:nvGrpSpPr>
      <p:grpSpPr>
        <a:xfrm>
          <a:off x="0" y="0"/>
          <a:ext cx="0" cy="0"/>
          <a:chOff x="0" y="0"/>
          <a:chExt cx="0" cy="0"/>
        </a:xfrm>
      </p:grpSpPr>
      <p:pic>
        <p:nvPicPr>
          <p:cNvPr id="3074" name="Picture 2" descr="Thankyou High Res Stock Images | Shutterstock">
            <a:extLst>
              <a:ext uri="{FF2B5EF4-FFF2-40B4-BE49-F238E27FC236}">
                <a16:creationId xmlns:a16="http://schemas.microsoft.com/office/drawing/2014/main" id="{D3986224-B857-46CE-BE66-2CF96383C8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75" b="17989"/>
          <a:stretch/>
        </p:blipFill>
        <p:spPr bwMode="auto">
          <a:xfrm>
            <a:off x="2461531" y="2371268"/>
            <a:ext cx="8376970" cy="35070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F8750CF-8419-4376-9B1F-3BF86A4CA9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6007" y="173783"/>
            <a:ext cx="3328018" cy="3255217"/>
          </a:xfrm>
          <a:prstGeom prst="ellipse">
            <a:avLst/>
          </a:prstGeom>
          <a:ln>
            <a:noFill/>
          </a:ln>
          <a:effectLst>
            <a:softEdge rad="112500"/>
          </a:effectLst>
        </p:spPr>
      </p:pic>
    </p:spTree>
    <p:extLst>
      <p:ext uri="{BB962C8B-B14F-4D97-AF65-F5344CB8AC3E}">
        <p14:creationId xmlns:p14="http://schemas.microsoft.com/office/powerpoint/2010/main" val="3907435823"/>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1902" t="16138" r="27954" b="11671"/>
          <a:stretch/>
        </p:blipFill>
        <p:spPr>
          <a:xfrm>
            <a:off x="228303" y="83046"/>
            <a:ext cx="1644339" cy="1578187"/>
          </a:xfrm>
          <a:prstGeom prst="rect">
            <a:avLst/>
          </a:prstGeom>
          <a:gradFill>
            <a:gsLst>
              <a:gs pos="0">
                <a:schemeClr val="bg2">
                  <a:tint val="90000"/>
                  <a:satMod val="92000"/>
                  <a:lumMod val="120000"/>
                </a:schemeClr>
              </a:gs>
              <a:gs pos="100000">
                <a:schemeClr val="bg2">
                  <a:shade val="98000"/>
                  <a:satMod val="120000"/>
                  <a:alpha val="0"/>
                  <a:lumMod val="2000"/>
                  <a:lumOff val="98000"/>
                </a:schemeClr>
              </a:gs>
            </a:gsLst>
            <a:path path="circle">
              <a:fillToRect l="50000" t="50000" r="100000" b="100000"/>
            </a:path>
          </a:gradFill>
          <a:effectLst>
            <a:softEdge rad="0"/>
          </a:effectLst>
        </p:spPr>
      </p:pic>
      <p:sp>
        <p:nvSpPr>
          <p:cNvPr id="5" name="Rectangle 4"/>
          <p:cNvSpPr/>
          <p:nvPr/>
        </p:nvSpPr>
        <p:spPr>
          <a:xfrm>
            <a:off x="76202" y="29578"/>
            <a:ext cx="9361714"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Salesian Youth Ministry</a:t>
            </a:r>
          </a:p>
        </p:txBody>
      </p:sp>
      <p:sp>
        <p:nvSpPr>
          <p:cNvPr id="6" name="Rectangle 5"/>
          <p:cNvSpPr/>
          <p:nvPr/>
        </p:nvSpPr>
        <p:spPr>
          <a:xfrm>
            <a:off x="2024743" y="599224"/>
            <a:ext cx="3786614" cy="646331"/>
          </a:xfrm>
          <a:prstGeom prst="rect">
            <a:avLst/>
          </a:prstGeom>
          <a:noFill/>
        </p:spPr>
        <p:txBody>
          <a:bodyPr wrap="none" lIns="91440" tIns="45720" rIns="91440" bIns="45720">
            <a:spAutoFit/>
          </a:bodyPr>
          <a:lstStyle/>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Four Dimensions</a:t>
            </a:r>
          </a:p>
        </p:txBody>
      </p:sp>
      <p:sp>
        <p:nvSpPr>
          <p:cNvPr id="9" name="Pentagon 8"/>
          <p:cNvSpPr/>
          <p:nvPr/>
        </p:nvSpPr>
        <p:spPr>
          <a:xfrm>
            <a:off x="0" y="1720571"/>
            <a:ext cx="1763486" cy="762000"/>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10" name="Pentagon 9"/>
          <p:cNvSpPr/>
          <p:nvPr/>
        </p:nvSpPr>
        <p:spPr>
          <a:xfrm>
            <a:off x="0" y="3052701"/>
            <a:ext cx="1763486" cy="76200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11" name="Pentagon 10"/>
          <p:cNvSpPr/>
          <p:nvPr/>
        </p:nvSpPr>
        <p:spPr>
          <a:xfrm rot="5400000">
            <a:off x="8937173" y="491140"/>
            <a:ext cx="1763486" cy="762000"/>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12" name="TextBox 11"/>
          <p:cNvSpPr txBox="1"/>
          <p:nvPr/>
        </p:nvSpPr>
        <p:spPr>
          <a:xfrm>
            <a:off x="1934429" y="1839961"/>
            <a:ext cx="3668486" cy="523220"/>
          </a:xfrm>
          <a:prstGeom prst="rect">
            <a:avLst/>
          </a:prstGeom>
          <a:noFill/>
        </p:spPr>
        <p:txBody>
          <a:bodyPr wrap="square" rtlCol="0">
            <a:spAutoFit/>
          </a:bodyPr>
          <a:lstStyle/>
          <a:p>
            <a:r>
              <a:rPr lang="en-US" sz="2800" dirty="0"/>
              <a:t>Education to Faith</a:t>
            </a:r>
            <a:endParaRPr lang="en-IN" sz="2800" dirty="0"/>
          </a:p>
        </p:txBody>
      </p:sp>
      <p:sp>
        <p:nvSpPr>
          <p:cNvPr id="13" name="TextBox 12"/>
          <p:cNvSpPr txBox="1"/>
          <p:nvPr/>
        </p:nvSpPr>
        <p:spPr>
          <a:xfrm>
            <a:off x="1934429" y="3172040"/>
            <a:ext cx="4582885" cy="523220"/>
          </a:xfrm>
          <a:prstGeom prst="rect">
            <a:avLst/>
          </a:prstGeom>
          <a:noFill/>
        </p:spPr>
        <p:txBody>
          <a:bodyPr wrap="square" rtlCol="0">
            <a:spAutoFit/>
          </a:bodyPr>
          <a:lstStyle/>
          <a:p>
            <a:r>
              <a:rPr lang="en-US" sz="2800" dirty="0"/>
              <a:t>Educational and Cultural</a:t>
            </a:r>
            <a:endParaRPr lang="en-IN" sz="2800" dirty="0"/>
          </a:p>
        </p:txBody>
      </p:sp>
      <p:sp>
        <p:nvSpPr>
          <p:cNvPr id="14" name="TextBox 13"/>
          <p:cNvSpPr txBox="1"/>
          <p:nvPr/>
        </p:nvSpPr>
        <p:spPr>
          <a:xfrm>
            <a:off x="7637964" y="1793064"/>
            <a:ext cx="3668486" cy="523220"/>
          </a:xfrm>
          <a:prstGeom prst="rect">
            <a:avLst/>
          </a:prstGeom>
          <a:noFill/>
        </p:spPr>
        <p:txBody>
          <a:bodyPr wrap="square" rtlCol="0">
            <a:spAutoFit/>
          </a:bodyPr>
          <a:lstStyle/>
          <a:p>
            <a:r>
              <a:rPr lang="en-US" sz="2800" dirty="0"/>
              <a:t>Social Experience</a:t>
            </a:r>
            <a:endParaRPr lang="en-IN" sz="2800" dirty="0"/>
          </a:p>
        </p:txBody>
      </p:sp>
      <p:sp>
        <p:nvSpPr>
          <p:cNvPr id="15" name="TextBox 14"/>
          <p:cNvSpPr txBox="1"/>
          <p:nvPr/>
        </p:nvSpPr>
        <p:spPr>
          <a:xfrm>
            <a:off x="7637964" y="3118922"/>
            <a:ext cx="2365352" cy="523220"/>
          </a:xfrm>
          <a:prstGeom prst="rect">
            <a:avLst/>
          </a:prstGeom>
          <a:noFill/>
        </p:spPr>
        <p:txBody>
          <a:bodyPr wrap="square" rtlCol="0">
            <a:spAutoFit/>
          </a:bodyPr>
          <a:lstStyle/>
          <a:p>
            <a:r>
              <a:rPr lang="en-US" sz="2800" dirty="0"/>
              <a:t>Vocational </a:t>
            </a:r>
            <a:endParaRPr lang="en-IN" sz="280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6031"/>
            <a:ext cx="8632371" cy="2691969"/>
          </a:xfrm>
          <a:prstGeom prst="rect">
            <a:avLst/>
          </a:prstGeom>
          <a:ln>
            <a:noFill/>
          </a:ln>
          <a:effectLst>
            <a:outerShdw blurRad="292100" dist="139700" dir="2700000" algn="tl" rotWithShape="0">
              <a:srgbClr val="333333">
                <a:alpha val="65000"/>
              </a:srgbClr>
            </a:outerShdw>
          </a:effectLst>
        </p:spPr>
      </p:pic>
      <p:sp>
        <p:nvSpPr>
          <p:cNvPr id="17" name="Pentagon 16"/>
          <p:cNvSpPr/>
          <p:nvPr/>
        </p:nvSpPr>
        <p:spPr>
          <a:xfrm rot="16200000">
            <a:off x="8937173" y="5595257"/>
            <a:ext cx="1763486" cy="76200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068849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5"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1902" t="16138" r="27954" b="11671"/>
          <a:stretch/>
        </p:blipFill>
        <p:spPr>
          <a:xfrm>
            <a:off x="228303" y="83046"/>
            <a:ext cx="1644339" cy="1578187"/>
          </a:xfrm>
          <a:prstGeom prst="rect">
            <a:avLst/>
          </a:prstGeom>
          <a:gradFill>
            <a:gsLst>
              <a:gs pos="0">
                <a:schemeClr val="bg2">
                  <a:tint val="90000"/>
                  <a:satMod val="92000"/>
                  <a:lumMod val="120000"/>
                </a:schemeClr>
              </a:gs>
              <a:gs pos="100000">
                <a:schemeClr val="bg2">
                  <a:shade val="98000"/>
                  <a:satMod val="120000"/>
                  <a:alpha val="0"/>
                  <a:lumMod val="2000"/>
                  <a:lumOff val="98000"/>
                </a:schemeClr>
              </a:gs>
            </a:gsLst>
            <a:path path="circle">
              <a:fillToRect l="50000" t="50000" r="100000" b="100000"/>
            </a:path>
          </a:gradFill>
          <a:effectLst>
            <a:softEdge rad="0"/>
          </a:effectLst>
        </p:spPr>
      </p:pic>
      <p:sp>
        <p:nvSpPr>
          <p:cNvPr id="5" name="Rectangle 4"/>
          <p:cNvSpPr/>
          <p:nvPr/>
        </p:nvSpPr>
        <p:spPr>
          <a:xfrm>
            <a:off x="76202" y="29578"/>
            <a:ext cx="9361714"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Salesian Youth Ministry</a:t>
            </a:r>
          </a:p>
        </p:txBody>
      </p:sp>
      <p:sp>
        <p:nvSpPr>
          <p:cNvPr id="6" name="Rectangle 5"/>
          <p:cNvSpPr/>
          <p:nvPr/>
        </p:nvSpPr>
        <p:spPr>
          <a:xfrm>
            <a:off x="2024743" y="599224"/>
            <a:ext cx="3786614" cy="646331"/>
          </a:xfrm>
          <a:prstGeom prst="rect">
            <a:avLst/>
          </a:prstGeom>
          <a:noFill/>
        </p:spPr>
        <p:txBody>
          <a:bodyPr wrap="none" lIns="91440" tIns="45720" rIns="91440" bIns="45720">
            <a:spAutoFit/>
          </a:bodyPr>
          <a:lstStyle/>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Four Dimensions</a:t>
            </a:r>
          </a:p>
        </p:txBody>
      </p:sp>
      <p:sp>
        <p:nvSpPr>
          <p:cNvPr id="9" name="Pentagon 8"/>
          <p:cNvSpPr/>
          <p:nvPr/>
        </p:nvSpPr>
        <p:spPr>
          <a:xfrm>
            <a:off x="0" y="1720571"/>
            <a:ext cx="1763486" cy="762000"/>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10" name="Pentagon 9"/>
          <p:cNvSpPr/>
          <p:nvPr/>
        </p:nvSpPr>
        <p:spPr>
          <a:xfrm>
            <a:off x="0" y="3052701"/>
            <a:ext cx="1763486" cy="76200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D0840D78-6569-4596-A635-B97C19EED6EA}"/>
              </a:ext>
            </a:extLst>
          </p:cNvPr>
          <p:cNvSpPr txBox="1"/>
          <p:nvPr/>
        </p:nvSpPr>
        <p:spPr>
          <a:xfrm>
            <a:off x="2414426" y="1890445"/>
            <a:ext cx="8527551" cy="2803781"/>
          </a:xfrm>
          <a:prstGeom prst="rect">
            <a:avLst/>
          </a:prstGeom>
          <a:noFill/>
        </p:spPr>
        <p:txBody>
          <a:bodyPr wrap="square" rtlCol="0">
            <a:spAutoFit/>
          </a:bodyPr>
          <a:lstStyle/>
          <a:p>
            <a:pPr>
              <a:lnSpc>
                <a:spcPct val="150000"/>
              </a:lnSpc>
            </a:pPr>
            <a:r>
              <a:rPr lang="en-IN" sz="2000" dirty="0"/>
              <a:t>Dimensions are the </a:t>
            </a:r>
            <a:r>
              <a:rPr lang="en-IN" sz="2000" b="1" dirty="0">
                <a:solidFill>
                  <a:srgbClr val="0070C0"/>
                </a:solidFill>
              </a:rPr>
              <a:t>core elements </a:t>
            </a:r>
            <a:r>
              <a:rPr lang="en-IN" sz="2000" dirty="0"/>
              <a:t>of the Salesian education and ministry. They do not have physical form of their own. They always make their interventions in the physical spaces (Sectors) to provide a Salesian identity. They are </a:t>
            </a:r>
            <a:r>
              <a:rPr lang="en-IN" sz="2000" b="1" dirty="0">
                <a:solidFill>
                  <a:srgbClr val="0070C0"/>
                </a:solidFill>
              </a:rPr>
              <a:t>the Soul of our ministry</a:t>
            </a:r>
            <a:r>
              <a:rPr lang="en-IN" sz="2000" dirty="0"/>
              <a:t>. They make all our ministry </a:t>
            </a:r>
            <a:r>
              <a:rPr lang="en-IN" sz="2000" b="1" dirty="0">
                <a:solidFill>
                  <a:srgbClr val="0070C0"/>
                </a:solidFill>
              </a:rPr>
              <a:t>“Salesian”</a:t>
            </a:r>
            <a:r>
              <a:rPr lang="en-IN" sz="2000" dirty="0">
                <a:solidFill>
                  <a:srgbClr val="0070C0"/>
                </a:solidFill>
              </a:rPr>
              <a:t>. </a:t>
            </a:r>
            <a:r>
              <a:rPr lang="en-IN" sz="2000" dirty="0"/>
              <a:t>Void of Dimensions Sectors lose their unique Salesian identity.</a:t>
            </a:r>
          </a:p>
        </p:txBody>
      </p:sp>
      <p:sp>
        <p:nvSpPr>
          <p:cNvPr id="18" name="TextBox 17">
            <a:extLst>
              <a:ext uri="{FF2B5EF4-FFF2-40B4-BE49-F238E27FC236}">
                <a16:creationId xmlns:a16="http://schemas.microsoft.com/office/drawing/2014/main" id="{448D8163-93C6-4C29-B0A8-ED02A144AB03}"/>
              </a:ext>
            </a:extLst>
          </p:cNvPr>
          <p:cNvSpPr txBox="1"/>
          <p:nvPr/>
        </p:nvSpPr>
        <p:spPr>
          <a:xfrm>
            <a:off x="2414426" y="4839990"/>
            <a:ext cx="8527551" cy="1418786"/>
          </a:xfrm>
          <a:prstGeom prst="rect">
            <a:avLst/>
          </a:prstGeom>
          <a:noFill/>
        </p:spPr>
        <p:txBody>
          <a:bodyPr wrap="square" rtlCol="0">
            <a:spAutoFit/>
          </a:bodyPr>
          <a:lstStyle/>
          <a:p>
            <a:pPr>
              <a:lnSpc>
                <a:spcPct val="150000"/>
              </a:lnSpc>
            </a:pPr>
            <a:r>
              <a:rPr lang="en-IN" sz="2000" dirty="0"/>
              <a:t>Primary task of the Dimensions is to </a:t>
            </a:r>
            <a:r>
              <a:rPr lang="en-IN" sz="2000" b="1" dirty="0">
                <a:solidFill>
                  <a:srgbClr val="C00000"/>
                </a:solidFill>
              </a:rPr>
              <a:t>ANIMATE</a:t>
            </a:r>
            <a:r>
              <a:rPr lang="en-IN" sz="2000" dirty="0"/>
              <a:t> – from Latin origin </a:t>
            </a:r>
            <a:r>
              <a:rPr lang="en-IN" sz="2000" b="1" dirty="0">
                <a:solidFill>
                  <a:srgbClr val="C00000"/>
                </a:solidFill>
              </a:rPr>
              <a:t>ANIMA means Soul, Life</a:t>
            </a:r>
            <a:r>
              <a:rPr lang="en-IN" sz="2000" dirty="0">
                <a:solidFill>
                  <a:srgbClr val="C00000"/>
                </a:solidFill>
              </a:rPr>
              <a:t>. </a:t>
            </a:r>
            <a:r>
              <a:rPr lang="en-IN" sz="2000" dirty="0"/>
              <a:t>The Soul provides the body 3 things </a:t>
            </a:r>
            <a:r>
              <a:rPr lang="en-IN" sz="2000"/>
              <a:t>– </a:t>
            </a:r>
          </a:p>
          <a:p>
            <a:pPr algn="ctr">
              <a:lnSpc>
                <a:spcPct val="150000"/>
              </a:lnSpc>
            </a:pPr>
            <a:r>
              <a:rPr lang="en-IN" sz="2000" b="1">
                <a:solidFill>
                  <a:srgbClr val="C00000"/>
                </a:solidFill>
              </a:rPr>
              <a:t>gives </a:t>
            </a:r>
            <a:r>
              <a:rPr lang="en-IN" sz="2000" b="1" dirty="0">
                <a:solidFill>
                  <a:srgbClr val="C00000"/>
                </a:solidFill>
              </a:rPr>
              <a:t>identity, gives unity &amp; gives dynamism.</a:t>
            </a:r>
          </a:p>
        </p:txBody>
      </p:sp>
    </p:spTree>
    <p:extLst>
      <p:ext uri="{BB962C8B-B14F-4D97-AF65-F5344CB8AC3E}">
        <p14:creationId xmlns:p14="http://schemas.microsoft.com/office/powerpoint/2010/main" val="12375624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1902" t="16138" r="27954" b="11671"/>
          <a:stretch/>
        </p:blipFill>
        <p:spPr>
          <a:xfrm>
            <a:off x="228303" y="83046"/>
            <a:ext cx="1644339" cy="1578187"/>
          </a:xfrm>
          <a:prstGeom prst="rect">
            <a:avLst/>
          </a:prstGeom>
          <a:gradFill>
            <a:gsLst>
              <a:gs pos="0">
                <a:schemeClr val="bg2">
                  <a:tint val="90000"/>
                  <a:satMod val="92000"/>
                  <a:lumMod val="120000"/>
                </a:schemeClr>
              </a:gs>
              <a:gs pos="100000">
                <a:schemeClr val="bg2">
                  <a:shade val="98000"/>
                  <a:satMod val="120000"/>
                  <a:alpha val="0"/>
                  <a:lumMod val="2000"/>
                  <a:lumOff val="98000"/>
                </a:schemeClr>
              </a:gs>
            </a:gsLst>
            <a:path path="circle">
              <a:fillToRect l="50000" t="50000" r="100000" b="100000"/>
            </a:path>
          </a:gradFill>
          <a:effectLst>
            <a:softEdge rad="0"/>
          </a:effectLst>
        </p:spPr>
      </p:pic>
      <p:sp>
        <p:nvSpPr>
          <p:cNvPr id="5" name="Rectangle 4"/>
          <p:cNvSpPr/>
          <p:nvPr/>
        </p:nvSpPr>
        <p:spPr>
          <a:xfrm>
            <a:off x="76202" y="29578"/>
            <a:ext cx="9361714"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Salesian Youth Ministry</a:t>
            </a:r>
          </a:p>
        </p:txBody>
      </p:sp>
      <p:sp>
        <p:nvSpPr>
          <p:cNvPr id="6" name="Rectangle 5"/>
          <p:cNvSpPr/>
          <p:nvPr/>
        </p:nvSpPr>
        <p:spPr>
          <a:xfrm>
            <a:off x="2024743" y="599224"/>
            <a:ext cx="3786614" cy="646331"/>
          </a:xfrm>
          <a:prstGeom prst="rect">
            <a:avLst/>
          </a:prstGeom>
          <a:noFill/>
        </p:spPr>
        <p:txBody>
          <a:bodyPr wrap="none" lIns="91440" tIns="45720" rIns="91440" bIns="45720">
            <a:spAutoFit/>
          </a:bodyPr>
          <a:lstStyle/>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Four Dimensions</a:t>
            </a:r>
          </a:p>
        </p:txBody>
      </p:sp>
      <p:sp>
        <p:nvSpPr>
          <p:cNvPr id="9" name="Pentagon 8"/>
          <p:cNvSpPr/>
          <p:nvPr/>
        </p:nvSpPr>
        <p:spPr>
          <a:xfrm>
            <a:off x="0" y="1720571"/>
            <a:ext cx="1763486" cy="762000"/>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12" name="TextBox 11"/>
          <p:cNvSpPr txBox="1"/>
          <p:nvPr/>
        </p:nvSpPr>
        <p:spPr>
          <a:xfrm>
            <a:off x="476251" y="1661233"/>
            <a:ext cx="3201898" cy="1446550"/>
          </a:xfrm>
          <a:prstGeom prst="rect">
            <a:avLst/>
          </a:prstGeom>
          <a:noFill/>
        </p:spPr>
        <p:txBody>
          <a:bodyPr wrap="square" rtlCol="0">
            <a:spAutoFit/>
          </a:bodyPr>
          <a:lstStyle/>
          <a:p>
            <a:r>
              <a:rPr lang="en-US" sz="4400" dirty="0"/>
              <a:t>Education </a:t>
            </a:r>
          </a:p>
          <a:p>
            <a:r>
              <a:rPr lang="en-US" sz="4400" dirty="0"/>
              <a:t>to Faith</a:t>
            </a:r>
            <a:endParaRPr lang="en-IN" sz="440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278" y="4251960"/>
            <a:ext cx="5827784" cy="1817370"/>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4101797" y="1477726"/>
            <a:ext cx="7688280" cy="4650440"/>
          </a:xfrm>
          <a:prstGeom prst="rect">
            <a:avLst/>
          </a:prstGeom>
          <a:noFill/>
        </p:spPr>
        <p:txBody>
          <a:bodyPr wrap="square" rtlCol="0">
            <a:spAutoFit/>
          </a:bodyPr>
          <a:lstStyle/>
          <a:p>
            <a:pPr>
              <a:lnSpc>
                <a:spcPct val="150000"/>
              </a:lnSpc>
            </a:pPr>
            <a:r>
              <a:rPr lang="en-US" sz="2000" dirty="0" err="1"/>
              <a:t>Evangelising</a:t>
            </a:r>
            <a:r>
              <a:rPr lang="en-US" sz="2000" dirty="0"/>
              <a:t> is the </a:t>
            </a:r>
            <a:r>
              <a:rPr lang="en-US" sz="2000" b="1" dirty="0"/>
              <a:t>first &amp; fundamental purpose</a:t>
            </a:r>
            <a:r>
              <a:rPr lang="en-US" sz="2000" dirty="0"/>
              <a:t> of our mission (</a:t>
            </a:r>
            <a:r>
              <a:rPr lang="en-US" sz="2000" b="1" dirty="0"/>
              <a:t>R. 7, 13</a:t>
            </a:r>
            <a:r>
              <a:rPr lang="en-US" sz="2000" dirty="0"/>
              <a:t>). Our project is aimed decisively at young people reaching </a:t>
            </a:r>
            <a:r>
              <a:rPr lang="en-US" sz="2000" b="1" dirty="0"/>
              <a:t>full maturity in Christ (C. 31) </a:t>
            </a:r>
            <a:r>
              <a:rPr lang="en-US" sz="2000" dirty="0"/>
              <a:t>and their growth in the Church, ensuring that education of the religious dimension is </a:t>
            </a:r>
            <a:r>
              <a:rPr lang="en-US" sz="2000" b="1" dirty="0"/>
              <a:t>central to personal development (GC23, no. 160)</a:t>
            </a:r>
          </a:p>
          <a:p>
            <a:pPr>
              <a:lnSpc>
                <a:spcPct val="150000"/>
              </a:lnSpc>
            </a:pPr>
            <a:r>
              <a:rPr lang="en-US" sz="2000" dirty="0"/>
              <a:t>Salesian catechesis does not happen as the end-point of a preparatory course but is implicitly at the heart of initial encounters and </a:t>
            </a:r>
            <a:r>
              <a:rPr lang="en-US" sz="2000" b="1" dirty="0"/>
              <a:t>explicitly part of everything we offer.</a:t>
            </a:r>
          </a:p>
          <a:p>
            <a:pPr>
              <a:lnSpc>
                <a:spcPct val="150000"/>
              </a:lnSpc>
            </a:pPr>
            <a:r>
              <a:rPr lang="en-US" sz="2000" dirty="0"/>
              <a:t>If catechesis is not offered as an integral part of life, it remains </a:t>
            </a:r>
            <a:r>
              <a:rPr lang="en-US" sz="2000" b="1" dirty="0"/>
              <a:t>foreign and incomprehensible to the young</a:t>
            </a:r>
            <a:r>
              <a:rPr lang="en-US" sz="2000" dirty="0"/>
              <a:t>.</a:t>
            </a:r>
            <a:endParaRPr lang="en-IN" sz="2000" dirty="0"/>
          </a:p>
        </p:txBody>
      </p:sp>
      <p:pic>
        <p:nvPicPr>
          <p:cNvPr id="4098" name="Picture 2" descr="http://www.christiansinpakistan.com/wp-content/uploads/2014/03/interfaith-e13954066469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65" y="4248140"/>
            <a:ext cx="3558013" cy="182119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D0A776AC-F5DA-4709-9EB6-5825EF15E4F1}"/>
              </a:ext>
            </a:extLst>
          </p:cNvPr>
          <p:cNvSpPr/>
          <p:nvPr/>
        </p:nvSpPr>
        <p:spPr>
          <a:xfrm>
            <a:off x="8439817" y="-1079665"/>
            <a:ext cx="4932397" cy="4650440"/>
          </a:xfrm>
          <a:prstGeom prst="ellipse">
            <a:avLst/>
          </a:prstGeom>
          <a:blipFill dpi="0" rotWithShape="1">
            <a:blip r:embed="rId5">
              <a:alphaModFix amt="2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350932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1902" t="16138" r="27954" b="11671"/>
          <a:stretch/>
        </p:blipFill>
        <p:spPr>
          <a:xfrm>
            <a:off x="228303" y="83046"/>
            <a:ext cx="1644339" cy="1578187"/>
          </a:xfrm>
          <a:prstGeom prst="rect">
            <a:avLst/>
          </a:prstGeom>
          <a:gradFill>
            <a:gsLst>
              <a:gs pos="0">
                <a:schemeClr val="bg2">
                  <a:tint val="90000"/>
                  <a:satMod val="92000"/>
                  <a:lumMod val="120000"/>
                </a:schemeClr>
              </a:gs>
              <a:gs pos="100000">
                <a:schemeClr val="bg2">
                  <a:shade val="98000"/>
                  <a:satMod val="120000"/>
                  <a:alpha val="0"/>
                  <a:lumMod val="2000"/>
                  <a:lumOff val="98000"/>
                </a:schemeClr>
              </a:gs>
            </a:gsLst>
            <a:path path="circle">
              <a:fillToRect l="50000" t="50000" r="100000" b="100000"/>
            </a:path>
          </a:gradFill>
          <a:effectLst>
            <a:softEdge rad="0"/>
          </a:effectLst>
        </p:spPr>
      </p:pic>
      <p:sp>
        <p:nvSpPr>
          <p:cNvPr id="5" name="Rectangle 4"/>
          <p:cNvSpPr/>
          <p:nvPr/>
        </p:nvSpPr>
        <p:spPr>
          <a:xfrm>
            <a:off x="76202" y="29578"/>
            <a:ext cx="9361714"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Salesian Youth Ministry</a:t>
            </a:r>
          </a:p>
        </p:txBody>
      </p:sp>
      <p:sp>
        <p:nvSpPr>
          <p:cNvPr id="6" name="Rectangle 5"/>
          <p:cNvSpPr/>
          <p:nvPr/>
        </p:nvSpPr>
        <p:spPr>
          <a:xfrm>
            <a:off x="2024743" y="599224"/>
            <a:ext cx="3786614" cy="646331"/>
          </a:xfrm>
          <a:prstGeom prst="rect">
            <a:avLst/>
          </a:prstGeom>
          <a:noFill/>
        </p:spPr>
        <p:txBody>
          <a:bodyPr wrap="none" lIns="91440" tIns="45720" rIns="91440" bIns="45720">
            <a:spAutoFit/>
          </a:bodyPr>
          <a:lstStyle/>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Four Dimensions</a:t>
            </a:r>
          </a:p>
        </p:txBody>
      </p:sp>
      <p:sp>
        <p:nvSpPr>
          <p:cNvPr id="9" name="Pentagon 8"/>
          <p:cNvSpPr/>
          <p:nvPr/>
        </p:nvSpPr>
        <p:spPr>
          <a:xfrm>
            <a:off x="0" y="1720571"/>
            <a:ext cx="1763486" cy="762000"/>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12" name="TextBox 11"/>
          <p:cNvSpPr txBox="1"/>
          <p:nvPr/>
        </p:nvSpPr>
        <p:spPr>
          <a:xfrm>
            <a:off x="1934429" y="1839961"/>
            <a:ext cx="3668486" cy="2123658"/>
          </a:xfrm>
          <a:prstGeom prst="rect">
            <a:avLst/>
          </a:prstGeom>
          <a:noFill/>
        </p:spPr>
        <p:txBody>
          <a:bodyPr wrap="square" rtlCol="0">
            <a:spAutoFit/>
          </a:bodyPr>
          <a:lstStyle/>
          <a:p>
            <a:r>
              <a:rPr lang="en-US" sz="4400" dirty="0"/>
              <a:t>Education </a:t>
            </a:r>
          </a:p>
          <a:p>
            <a:r>
              <a:rPr lang="en-US" sz="4400" dirty="0"/>
              <a:t>to</a:t>
            </a:r>
          </a:p>
          <a:p>
            <a:r>
              <a:rPr lang="en-US" sz="4400" dirty="0"/>
              <a:t>Faith</a:t>
            </a:r>
            <a:endParaRPr lang="en-IN" sz="440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51960"/>
            <a:ext cx="5827784" cy="1817370"/>
          </a:xfrm>
          <a:prstGeom prst="rect">
            <a:avLst/>
          </a:prstGeom>
          <a:ln>
            <a:noFill/>
          </a:ln>
          <a:effectLst>
            <a:outerShdw blurRad="292100" dist="139700" dir="2700000" algn="tl" rotWithShape="0">
              <a:srgbClr val="333333">
                <a:alpha val="65000"/>
              </a:srgbClr>
            </a:outerShdw>
          </a:effectLst>
        </p:spPr>
      </p:pic>
      <p:pic>
        <p:nvPicPr>
          <p:cNvPr id="1026" name="Picture 2" descr="http://www.stephaniedowrick.com/wp-content/media/nterfaith-harmony1-300x300.gif"/>
          <p:cNvPicPr>
            <a:picLocks noChangeAspect="1" noChangeArrowheads="1"/>
          </p:cNvPicPr>
          <p:nvPr/>
        </p:nvPicPr>
        <p:blipFill>
          <a:blip r:embed="rId4">
            <a:clrChange>
              <a:clrFrom>
                <a:srgbClr val="FCFEFB"/>
              </a:clrFrom>
              <a:clrTo>
                <a:srgbClr val="FCFEFB">
                  <a:alpha val="0"/>
                </a:srgbClr>
              </a:clrTo>
            </a:clrChange>
            <a:extLst>
              <a:ext uri="{28A0092B-C50C-407E-A947-70E740481C1C}">
                <a14:useLocalDpi xmlns:a14="http://schemas.microsoft.com/office/drawing/2010/main" val="0"/>
              </a:ext>
            </a:extLst>
          </a:blip>
          <a:srcRect/>
          <a:stretch>
            <a:fillRect/>
          </a:stretch>
        </p:blipFill>
        <p:spPr bwMode="auto">
          <a:xfrm>
            <a:off x="6315894" y="922389"/>
            <a:ext cx="1399324" cy="139932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923660" y="1051194"/>
            <a:ext cx="3792090" cy="707886"/>
          </a:xfrm>
          <a:prstGeom prst="rect">
            <a:avLst/>
          </a:prstGeom>
          <a:noFill/>
        </p:spPr>
        <p:txBody>
          <a:bodyPr wrap="square" rtlCol="0">
            <a:spAutoFit/>
          </a:bodyPr>
          <a:lstStyle/>
          <a:p>
            <a:r>
              <a:rPr lang="en-US" sz="2000" dirty="0"/>
              <a:t>1. Development of  People’s   	   Religious dimension</a:t>
            </a:r>
            <a:endParaRPr lang="en-IN" sz="2000" dirty="0"/>
          </a:p>
        </p:txBody>
      </p:sp>
      <p:sp>
        <p:nvSpPr>
          <p:cNvPr id="19" name="TextBox 18"/>
          <p:cNvSpPr txBox="1"/>
          <p:nvPr/>
        </p:nvSpPr>
        <p:spPr>
          <a:xfrm>
            <a:off x="7923660" y="2253762"/>
            <a:ext cx="3792090" cy="400110"/>
          </a:xfrm>
          <a:prstGeom prst="rect">
            <a:avLst/>
          </a:prstGeom>
          <a:noFill/>
        </p:spPr>
        <p:txBody>
          <a:bodyPr wrap="square" rtlCol="0">
            <a:spAutoFit/>
          </a:bodyPr>
          <a:lstStyle/>
          <a:p>
            <a:r>
              <a:rPr lang="en-US" sz="2000" dirty="0"/>
              <a:t>2. Integrating Faith &amp; Life</a:t>
            </a:r>
            <a:endParaRPr lang="en-IN" sz="2000" dirty="0"/>
          </a:p>
        </p:txBody>
      </p:sp>
      <p:sp>
        <p:nvSpPr>
          <p:cNvPr id="20" name="TextBox 19"/>
          <p:cNvSpPr txBox="1"/>
          <p:nvPr/>
        </p:nvSpPr>
        <p:spPr>
          <a:xfrm>
            <a:off x="7923660" y="3187065"/>
            <a:ext cx="3792090" cy="707886"/>
          </a:xfrm>
          <a:prstGeom prst="rect">
            <a:avLst/>
          </a:prstGeom>
          <a:noFill/>
        </p:spPr>
        <p:txBody>
          <a:bodyPr wrap="square" rtlCol="0">
            <a:spAutoFit/>
          </a:bodyPr>
          <a:lstStyle/>
          <a:p>
            <a:r>
              <a:rPr lang="en-US" sz="2000" dirty="0"/>
              <a:t>3. Participating Actively and 	Consciously in Liturgy</a:t>
            </a:r>
            <a:endParaRPr lang="en-IN" sz="2000" dirty="0"/>
          </a:p>
        </p:txBody>
      </p:sp>
      <p:sp>
        <p:nvSpPr>
          <p:cNvPr id="21" name="TextBox 20"/>
          <p:cNvSpPr txBox="1"/>
          <p:nvPr/>
        </p:nvSpPr>
        <p:spPr>
          <a:xfrm>
            <a:off x="7860795" y="4298207"/>
            <a:ext cx="3792090" cy="707886"/>
          </a:xfrm>
          <a:prstGeom prst="rect">
            <a:avLst/>
          </a:prstGeom>
          <a:noFill/>
        </p:spPr>
        <p:txBody>
          <a:bodyPr wrap="square" rtlCol="0">
            <a:spAutoFit/>
          </a:bodyPr>
          <a:lstStyle/>
          <a:p>
            <a:r>
              <a:rPr lang="en-US" sz="2000" dirty="0"/>
              <a:t>4. Promote Practices that 	‘Lead to Inwardness’</a:t>
            </a:r>
            <a:endParaRPr lang="en-IN" sz="2000" dirty="0"/>
          </a:p>
        </p:txBody>
      </p:sp>
      <p:sp>
        <p:nvSpPr>
          <p:cNvPr id="22" name="TextBox 21"/>
          <p:cNvSpPr txBox="1"/>
          <p:nvPr/>
        </p:nvSpPr>
        <p:spPr>
          <a:xfrm>
            <a:off x="7860795" y="5361444"/>
            <a:ext cx="3917820" cy="707886"/>
          </a:xfrm>
          <a:prstGeom prst="rect">
            <a:avLst/>
          </a:prstGeom>
          <a:noFill/>
        </p:spPr>
        <p:txBody>
          <a:bodyPr wrap="square" rtlCol="0">
            <a:spAutoFit/>
          </a:bodyPr>
          <a:lstStyle/>
          <a:p>
            <a:r>
              <a:rPr lang="en-US" sz="2000" dirty="0"/>
              <a:t>5. Expressed in Service and   	Apostolic Involvement</a:t>
            </a:r>
            <a:endParaRPr lang="en-IN" sz="2000" dirty="0"/>
          </a:p>
        </p:txBody>
      </p:sp>
      <p:pic>
        <p:nvPicPr>
          <p:cNvPr id="1028" name="Picture 4" descr="http://journeysinward.org/wp-content/uploads/2010/04/Labyrinth-300x300.jpg"/>
          <p:cNvPicPr>
            <a:picLocks noChangeAspect="1" noChangeArrowheads="1"/>
          </p:cNvPicPr>
          <p:nvPr/>
        </p:nvPicPr>
        <p:blipFill>
          <a:blip r:embed="rId5">
            <a:clrChange>
              <a:clrFrom>
                <a:srgbClr val="A0947E"/>
              </a:clrFrom>
              <a:clrTo>
                <a:srgbClr val="A0947E">
                  <a:alpha val="0"/>
                </a:srgbClr>
              </a:clrTo>
            </a:clrChange>
            <a:extLst>
              <a:ext uri="{28A0092B-C50C-407E-A947-70E740481C1C}">
                <a14:useLocalDpi xmlns:a14="http://schemas.microsoft.com/office/drawing/2010/main" val="0"/>
              </a:ext>
            </a:extLst>
          </a:blip>
          <a:srcRect/>
          <a:stretch>
            <a:fillRect/>
          </a:stretch>
        </p:blipFill>
        <p:spPr bwMode="auto">
          <a:xfrm>
            <a:off x="6315894" y="3307354"/>
            <a:ext cx="1472389" cy="14723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oss jesus wood burn "/>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84700" y="1934237"/>
            <a:ext cx="1983690" cy="16483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billditewig.files.wordpress.com/2014/06/deacon-fee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26948" y="5006093"/>
            <a:ext cx="1634683" cy="16346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descr="http://www.christiansinpakistan.com/wp-content/uploads/2014/03/interfaith-e139540664691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3343" y="4248140"/>
            <a:ext cx="3558013" cy="182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6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1902" t="16138" r="27954" b="11671"/>
          <a:stretch/>
        </p:blipFill>
        <p:spPr>
          <a:xfrm>
            <a:off x="228303" y="83046"/>
            <a:ext cx="1644339" cy="1578187"/>
          </a:xfrm>
          <a:prstGeom prst="rect">
            <a:avLst/>
          </a:prstGeom>
          <a:gradFill>
            <a:gsLst>
              <a:gs pos="0">
                <a:schemeClr val="bg2">
                  <a:tint val="90000"/>
                  <a:satMod val="92000"/>
                  <a:lumMod val="120000"/>
                </a:schemeClr>
              </a:gs>
              <a:gs pos="100000">
                <a:schemeClr val="bg2">
                  <a:shade val="98000"/>
                  <a:satMod val="120000"/>
                  <a:alpha val="0"/>
                  <a:lumMod val="2000"/>
                  <a:lumOff val="98000"/>
                </a:schemeClr>
              </a:gs>
            </a:gsLst>
            <a:path path="circle">
              <a:fillToRect l="50000" t="50000" r="100000" b="100000"/>
            </a:path>
          </a:gradFill>
          <a:effectLst>
            <a:softEdge rad="0"/>
          </a:effectLst>
        </p:spPr>
      </p:pic>
      <p:sp>
        <p:nvSpPr>
          <p:cNvPr id="5" name="Rectangle 4"/>
          <p:cNvSpPr/>
          <p:nvPr/>
        </p:nvSpPr>
        <p:spPr>
          <a:xfrm>
            <a:off x="76202" y="29578"/>
            <a:ext cx="9361714"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Salesian Youth Ministry</a:t>
            </a:r>
          </a:p>
        </p:txBody>
      </p:sp>
      <p:sp>
        <p:nvSpPr>
          <p:cNvPr id="6" name="Rectangle 5"/>
          <p:cNvSpPr/>
          <p:nvPr/>
        </p:nvSpPr>
        <p:spPr>
          <a:xfrm>
            <a:off x="2024743" y="599224"/>
            <a:ext cx="3786614" cy="646331"/>
          </a:xfrm>
          <a:prstGeom prst="rect">
            <a:avLst/>
          </a:prstGeom>
          <a:noFill/>
        </p:spPr>
        <p:txBody>
          <a:bodyPr wrap="none" lIns="91440" tIns="45720" rIns="91440" bIns="45720">
            <a:spAutoFit/>
          </a:bodyPr>
          <a:lstStyle/>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Four Dimensions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4548" y="4251960"/>
            <a:ext cx="5827784" cy="1817370"/>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4613097" y="1750217"/>
            <a:ext cx="7325473" cy="4188775"/>
          </a:xfrm>
          <a:prstGeom prst="rect">
            <a:avLst/>
          </a:prstGeom>
          <a:noFill/>
        </p:spPr>
        <p:txBody>
          <a:bodyPr wrap="square" rtlCol="0">
            <a:spAutoFit/>
          </a:bodyPr>
          <a:lstStyle/>
          <a:p>
            <a:pPr>
              <a:lnSpc>
                <a:spcPct val="150000"/>
              </a:lnSpc>
            </a:pPr>
            <a:r>
              <a:rPr lang="en-US" sz="2000" dirty="0"/>
              <a:t>This dimension is intimately related to Education to Faith. Education is the </a:t>
            </a:r>
            <a:r>
              <a:rPr lang="en-US" sz="2000" b="1" dirty="0"/>
              <a:t>place &amp; also the means for offering the Good News of the Gospel. </a:t>
            </a:r>
            <a:r>
              <a:rPr lang="en-US" sz="2000" dirty="0"/>
              <a:t>Education requires that we begin from where young people are really at. </a:t>
            </a:r>
          </a:p>
          <a:p>
            <a:pPr>
              <a:lnSpc>
                <a:spcPct val="150000"/>
              </a:lnSpc>
            </a:pPr>
            <a:r>
              <a:rPr lang="en-US" sz="2000" dirty="0"/>
              <a:t>Pastoral outlook is not directed exclusively with faith. It is </a:t>
            </a:r>
            <a:r>
              <a:rPr lang="en-US" sz="2000" b="1" dirty="0"/>
              <a:t>open to all of experiences</a:t>
            </a:r>
            <a:r>
              <a:rPr lang="en-US" sz="2000" dirty="0"/>
              <a:t>; growth, building lives together with others, fitting into society, work. It develops an approach to life where everything is lived with educational wisdom guided by faith.</a:t>
            </a:r>
            <a:endParaRPr lang="en-IN" sz="2000" dirty="0"/>
          </a:p>
        </p:txBody>
      </p:sp>
      <p:sp>
        <p:nvSpPr>
          <p:cNvPr id="17" name="Pentagon 16"/>
          <p:cNvSpPr/>
          <p:nvPr/>
        </p:nvSpPr>
        <p:spPr>
          <a:xfrm>
            <a:off x="0" y="1750217"/>
            <a:ext cx="1763486" cy="76200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pic>
        <p:nvPicPr>
          <p:cNvPr id="1036" name="Picture 12" descr="Education Technology and Culture (ET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922" y="4285883"/>
            <a:ext cx="3553887" cy="18173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23227" y="1663432"/>
            <a:ext cx="3668486" cy="1446550"/>
          </a:xfrm>
          <a:prstGeom prst="rect">
            <a:avLst/>
          </a:prstGeom>
          <a:noFill/>
        </p:spPr>
        <p:txBody>
          <a:bodyPr wrap="square" rtlCol="0">
            <a:spAutoFit/>
          </a:bodyPr>
          <a:lstStyle/>
          <a:p>
            <a:r>
              <a:rPr lang="en-US" sz="4400" dirty="0"/>
              <a:t>Educational </a:t>
            </a:r>
          </a:p>
          <a:p>
            <a:r>
              <a:rPr lang="en-US" sz="4400" dirty="0"/>
              <a:t>And Cultural</a:t>
            </a:r>
            <a:endParaRPr lang="en-IN" sz="4400" dirty="0"/>
          </a:p>
        </p:txBody>
      </p:sp>
      <p:sp>
        <p:nvSpPr>
          <p:cNvPr id="9" name="Rectangle 8">
            <a:extLst>
              <a:ext uri="{FF2B5EF4-FFF2-40B4-BE49-F238E27FC236}">
                <a16:creationId xmlns:a16="http://schemas.microsoft.com/office/drawing/2014/main" id="{2E08D118-1B66-4564-BEC1-E7D6515588D8}"/>
              </a:ext>
            </a:extLst>
          </p:cNvPr>
          <p:cNvSpPr/>
          <p:nvPr/>
        </p:nvSpPr>
        <p:spPr>
          <a:xfrm rot="19633160">
            <a:off x="7059246" y="3356103"/>
            <a:ext cx="4815019" cy="4241291"/>
          </a:xfrm>
          <a:prstGeom prst="rect">
            <a:avLst/>
          </a:prstGeom>
          <a:blipFill dpi="0" rotWithShape="1">
            <a:blip r:embed="rId5">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883089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1902" t="16138" r="27954" b="11671"/>
          <a:stretch/>
        </p:blipFill>
        <p:spPr>
          <a:xfrm>
            <a:off x="228303" y="83046"/>
            <a:ext cx="1644339" cy="1578187"/>
          </a:xfrm>
          <a:prstGeom prst="rect">
            <a:avLst/>
          </a:prstGeom>
          <a:gradFill>
            <a:gsLst>
              <a:gs pos="0">
                <a:schemeClr val="bg2">
                  <a:tint val="90000"/>
                  <a:satMod val="92000"/>
                  <a:lumMod val="120000"/>
                </a:schemeClr>
              </a:gs>
              <a:gs pos="100000">
                <a:schemeClr val="bg2">
                  <a:shade val="98000"/>
                  <a:satMod val="120000"/>
                  <a:alpha val="0"/>
                  <a:lumMod val="2000"/>
                  <a:lumOff val="98000"/>
                </a:schemeClr>
              </a:gs>
            </a:gsLst>
            <a:path path="circle">
              <a:fillToRect l="50000" t="50000" r="100000" b="100000"/>
            </a:path>
          </a:gradFill>
          <a:effectLst>
            <a:softEdge rad="0"/>
          </a:effectLst>
        </p:spPr>
      </p:pic>
      <p:sp>
        <p:nvSpPr>
          <p:cNvPr id="5" name="Rectangle 4"/>
          <p:cNvSpPr/>
          <p:nvPr/>
        </p:nvSpPr>
        <p:spPr>
          <a:xfrm>
            <a:off x="76202" y="29578"/>
            <a:ext cx="9361714"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Salesian Youth Ministry</a:t>
            </a:r>
          </a:p>
        </p:txBody>
      </p:sp>
      <p:sp>
        <p:nvSpPr>
          <p:cNvPr id="6" name="Rectangle 5"/>
          <p:cNvSpPr/>
          <p:nvPr/>
        </p:nvSpPr>
        <p:spPr>
          <a:xfrm>
            <a:off x="2024743" y="599224"/>
            <a:ext cx="3786614" cy="646331"/>
          </a:xfrm>
          <a:prstGeom prst="rect">
            <a:avLst/>
          </a:prstGeom>
          <a:noFill/>
        </p:spPr>
        <p:txBody>
          <a:bodyPr wrap="none" lIns="91440" tIns="45720" rIns="91440" bIns="45720">
            <a:spAutoFit/>
          </a:bodyPr>
          <a:lstStyle/>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Four Dimensions</a:t>
            </a:r>
          </a:p>
        </p:txBody>
      </p:sp>
      <p:sp>
        <p:nvSpPr>
          <p:cNvPr id="12" name="TextBox 11"/>
          <p:cNvSpPr txBox="1"/>
          <p:nvPr/>
        </p:nvSpPr>
        <p:spPr>
          <a:xfrm>
            <a:off x="1934429" y="1839961"/>
            <a:ext cx="3668486" cy="2123658"/>
          </a:xfrm>
          <a:prstGeom prst="rect">
            <a:avLst/>
          </a:prstGeom>
          <a:noFill/>
        </p:spPr>
        <p:txBody>
          <a:bodyPr wrap="square" rtlCol="0">
            <a:spAutoFit/>
          </a:bodyPr>
          <a:lstStyle/>
          <a:p>
            <a:r>
              <a:rPr lang="en-US" sz="4400" dirty="0"/>
              <a:t>Educational </a:t>
            </a:r>
          </a:p>
          <a:p>
            <a:r>
              <a:rPr lang="en-US" sz="4400" dirty="0"/>
              <a:t>and</a:t>
            </a:r>
          </a:p>
          <a:p>
            <a:r>
              <a:rPr lang="en-US" sz="4400" dirty="0"/>
              <a:t>Cultural</a:t>
            </a:r>
            <a:endParaRPr lang="en-IN" sz="440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51960"/>
            <a:ext cx="5827784" cy="1817370"/>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7923660" y="1051194"/>
            <a:ext cx="3792090" cy="707886"/>
          </a:xfrm>
          <a:prstGeom prst="rect">
            <a:avLst/>
          </a:prstGeom>
          <a:noFill/>
        </p:spPr>
        <p:txBody>
          <a:bodyPr wrap="square" rtlCol="0">
            <a:spAutoFit/>
          </a:bodyPr>
          <a:lstStyle/>
          <a:p>
            <a:r>
              <a:rPr lang="en-US" sz="2000" dirty="0"/>
              <a:t>1. Helping Young People to 	Build a Strong Identity</a:t>
            </a:r>
            <a:endParaRPr lang="en-IN" sz="2000" dirty="0"/>
          </a:p>
        </p:txBody>
      </p:sp>
      <p:sp>
        <p:nvSpPr>
          <p:cNvPr id="19" name="TextBox 18"/>
          <p:cNvSpPr txBox="1"/>
          <p:nvPr/>
        </p:nvSpPr>
        <p:spPr>
          <a:xfrm>
            <a:off x="7923660" y="2253762"/>
            <a:ext cx="3792090" cy="707886"/>
          </a:xfrm>
          <a:prstGeom prst="rect">
            <a:avLst/>
          </a:prstGeom>
          <a:noFill/>
        </p:spPr>
        <p:txBody>
          <a:bodyPr wrap="square" rtlCol="0">
            <a:spAutoFit/>
          </a:bodyPr>
          <a:lstStyle/>
          <a:p>
            <a:r>
              <a:rPr lang="en-US" sz="2000" dirty="0"/>
              <a:t>2. Emotional and              	       Affective Maturity</a:t>
            </a:r>
            <a:endParaRPr lang="en-IN" sz="2000" dirty="0"/>
          </a:p>
        </p:txBody>
      </p:sp>
      <p:sp>
        <p:nvSpPr>
          <p:cNvPr id="20" name="TextBox 19"/>
          <p:cNvSpPr txBox="1"/>
          <p:nvPr/>
        </p:nvSpPr>
        <p:spPr>
          <a:xfrm>
            <a:off x="7923660" y="3187065"/>
            <a:ext cx="3792090" cy="707886"/>
          </a:xfrm>
          <a:prstGeom prst="rect">
            <a:avLst/>
          </a:prstGeom>
          <a:noFill/>
        </p:spPr>
        <p:txBody>
          <a:bodyPr wrap="square" rtlCol="0">
            <a:spAutoFit/>
          </a:bodyPr>
          <a:lstStyle/>
          <a:p>
            <a:r>
              <a:rPr lang="en-US" sz="2000" dirty="0"/>
              <a:t>3. Culture Inspired by 	 	    Christian Humanism</a:t>
            </a:r>
            <a:endParaRPr lang="en-IN" sz="2000" dirty="0"/>
          </a:p>
        </p:txBody>
      </p:sp>
      <p:sp>
        <p:nvSpPr>
          <p:cNvPr id="21" name="TextBox 20"/>
          <p:cNvSpPr txBox="1"/>
          <p:nvPr/>
        </p:nvSpPr>
        <p:spPr>
          <a:xfrm>
            <a:off x="7788283" y="4298207"/>
            <a:ext cx="3792090" cy="707886"/>
          </a:xfrm>
          <a:prstGeom prst="rect">
            <a:avLst/>
          </a:prstGeom>
          <a:noFill/>
        </p:spPr>
        <p:txBody>
          <a:bodyPr wrap="square" rtlCol="0">
            <a:spAutoFit/>
          </a:bodyPr>
          <a:lstStyle/>
          <a:p>
            <a:pPr algn="r"/>
            <a:r>
              <a:rPr lang="en-US" sz="2000" dirty="0"/>
              <a:t>4. Human Development and     Professional Competence</a:t>
            </a:r>
            <a:endParaRPr lang="en-IN" sz="2000" dirty="0"/>
          </a:p>
        </p:txBody>
      </p:sp>
      <p:sp>
        <p:nvSpPr>
          <p:cNvPr id="22" name="TextBox 21"/>
          <p:cNvSpPr txBox="1"/>
          <p:nvPr/>
        </p:nvSpPr>
        <p:spPr>
          <a:xfrm>
            <a:off x="7923659" y="5361444"/>
            <a:ext cx="4017969" cy="707886"/>
          </a:xfrm>
          <a:prstGeom prst="rect">
            <a:avLst/>
          </a:prstGeom>
          <a:noFill/>
        </p:spPr>
        <p:txBody>
          <a:bodyPr wrap="square" rtlCol="0">
            <a:spAutoFit/>
          </a:bodyPr>
          <a:lstStyle/>
          <a:p>
            <a:r>
              <a:rPr lang="en-US" sz="2000" dirty="0"/>
              <a:t>5. Reflect on the   Reasonableness of their Faith</a:t>
            </a:r>
            <a:endParaRPr lang="en-IN" sz="2000" dirty="0"/>
          </a:p>
        </p:txBody>
      </p:sp>
      <p:sp>
        <p:nvSpPr>
          <p:cNvPr id="17" name="Pentagon 16"/>
          <p:cNvSpPr/>
          <p:nvPr/>
        </p:nvSpPr>
        <p:spPr>
          <a:xfrm>
            <a:off x="0" y="1750217"/>
            <a:ext cx="1763486" cy="76200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pic>
        <p:nvPicPr>
          <p:cNvPr id="2" name="Picture 2" descr="http://philosophy.atmhs.com/wp-content/uploads/2013/12/humanities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9198" y="1047616"/>
            <a:ext cx="1319085" cy="10319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4" descr="https://encrypted-tbn1.gstatic.com/images?q=tbn:ANd9GcRvZpVENxYOu0bfPND-fI_tWntrn4xZOVBMnhz-Ou2qQtnkoHiWpg"/>
          <p:cNvPicPr>
            <a:picLocks noChangeAspect="1" noChangeArrowheads="1"/>
          </p:cNvPicPr>
          <p:nvPr/>
        </p:nvPicPr>
        <p:blipFill rotWithShape="1">
          <a:blip r:embed="rId5">
            <a:clrChange>
              <a:clrFrom>
                <a:srgbClr val="FFFCFF"/>
              </a:clrFrom>
              <a:clrTo>
                <a:srgbClr val="FFFCFF">
                  <a:alpha val="0"/>
                </a:srgbClr>
              </a:clrTo>
            </a:clrChange>
            <a:extLst>
              <a:ext uri="{28A0092B-C50C-407E-A947-70E740481C1C}">
                <a14:useLocalDpi xmlns:a14="http://schemas.microsoft.com/office/drawing/2010/main" val="0"/>
              </a:ext>
            </a:extLst>
          </a:blip>
          <a:srcRect l="8278" r="13823" b="24010"/>
          <a:stretch/>
        </p:blipFill>
        <p:spPr bwMode="auto">
          <a:xfrm>
            <a:off x="5232904" y="2238357"/>
            <a:ext cx="1453002" cy="14364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eb1.desales.edu/assets/salesian/Photography/Logos/SalesianCircleLogo.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45613" y="3263837"/>
            <a:ext cx="1839849" cy="16654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liberal-international.org/site/images/Eventpictures/PRE_LIEC_Logo.png"/>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145613" y="5006093"/>
            <a:ext cx="1674132" cy="14431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ducation Technology and Culture (ET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7470" y="4251960"/>
            <a:ext cx="3553887" cy="181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1710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94">
            <a:extLst>
              <a:ext uri="{FF2B5EF4-FFF2-40B4-BE49-F238E27FC236}">
                <a16:creationId xmlns:a16="http://schemas.microsoft.com/office/drawing/2014/main" id="{739BC659-5F43-435A-98D2-164D4D3C72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1902" t="16138" r="27954" b="11671"/>
          <a:stretch/>
        </p:blipFill>
        <p:spPr>
          <a:xfrm>
            <a:off x="228303" y="83046"/>
            <a:ext cx="1644339" cy="1578187"/>
          </a:xfrm>
          <a:prstGeom prst="rect">
            <a:avLst/>
          </a:prstGeom>
          <a:gradFill>
            <a:gsLst>
              <a:gs pos="0">
                <a:schemeClr val="bg2">
                  <a:tint val="90000"/>
                  <a:satMod val="92000"/>
                  <a:lumMod val="120000"/>
                </a:schemeClr>
              </a:gs>
              <a:gs pos="100000">
                <a:schemeClr val="bg2">
                  <a:shade val="98000"/>
                  <a:satMod val="120000"/>
                  <a:alpha val="0"/>
                  <a:lumMod val="2000"/>
                  <a:lumOff val="98000"/>
                </a:schemeClr>
              </a:gs>
            </a:gsLst>
            <a:path path="circle">
              <a:fillToRect l="50000" t="50000" r="100000" b="100000"/>
            </a:path>
          </a:gradFill>
          <a:effectLst>
            <a:softEdge rad="0"/>
          </a:effectLst>
        </p:spPr>
      </p:pic>
      <p:grpSp>
        <p:nvGrpSpPr>
          <p:cNvPr id="366" name="Group 365">
            <a:extLst>
              <a:ext uri="{FF2B5EF4-FFF2-40B4-BE49-F238E27FC236}">
                <a16:creationId xmlns:a16="http://schemas.microsoft.com/office/drawing/2014/main" id="{55CE6295-6FEA-45E0-A26B-D8E165C729F4}"/>
              </a:ext>
            </a:extLst>
          </p:cNvPr>
          <p:cNvGrpSpPr/>
          <p:nvPr/>
        </p:nvGrpSpPr>
        <p:grpSpPr>
          <a:xfrm>
            <a:off x="1463040" y="-675249"/>
            <a:ext cx="8457590" cy="7272997"/>
            <a:chOff x="3144726" y="1807953"/>
            <a:chExt cx="5288675" cy="4482595"/>
          </a:xfrm>
        </p:grpSpPr>
        <p:sp>
          <p:nvSpPr>
            <p:cNvPr id="266" name="Freeform: Shape 265">
              <a:extLst>
                <a:ext uri="{FF2B5EF4-FFF2-40B4-BE49-F238E27FC236}">
                  <a16:creationId xmlns:a16="http://schemas.microsoft.com/office/drawing/2014/main" id="{BAA7D03A-D401-4A21-8078-4875D538A1AC}"/>
                </a:ext>
              </a:extLst>
            </p:cNvPr>
            <p:cNvSpPr/>
            <p:nvPr/>
          </p:nvSpPr>
          <p:spPr>
            <a:xfrm>
              <a:off x="3144726" y="5868851"/>
              <a:ext cx="444268" cy="421697"/>
            </a:xfrm>
            <a:custGeom>
              <a:avLst/>
              <a:gdLst>
                <a:gd name="connsiteX0" fmla="*/ 0 w 1460754"/>
                <a:gd name="connsiteY0" fmla="*/ 0 h 1364742"/>
                <a:gd name="connsiteX1" fmla="*/ 1467269 w 1460754"/>
                <a:gd name="connsiteY1" fmla="*/ 0 h 1364742"/>
                <a:gd name="connsiteX2" fmla="*/ 1467269 w 1460754"/>
                <a:gd name="connsiteY2" fmla="*/ 1370434 h 1364742"/>
                <a:gd name="connsiteX3" fmla="*/ 0 w 1460754"/>
                <a:gd name="connsiteY3" fmla="*/ 1370434 h 1364742"/>
              </a:gdLst>
              <a:ahLst/>
              <a:cxnLst>
                <a:cxn ang="0">
                  <a:pos x="connsiteX0" y="connsiteY0"/>
                </a:cxn>
                <a:cxn ang="0">
                  <a:pos x="connsiteX1" y="connsiteY1"/>
                </a:cxn>
                <a:cxn ang="0">
                  <a:pos x="connsiteX2" y="connsiteY2"/>
                </a:cxn>
                <a:cxn ang="0">
                  <a:pos x="connsiteX3" y="connsiteY3"/>
                </a:cxn>
              </a:cxnLst>
              <a:rect l="l" t="t" r="r" b="b"/>
              <a:pathLst>
                <a:path w="1460754" h="1364742">
                  <a:moveTo>
                    <a:pt x="0" y="0"/>
                  </a:moveTo>
                  <a:lnTo>
                    <a:pt x="1467269" y="0"/>
                  </a:lnTo>
                  <a:lnTo>
                    <a:pt x="1467269" y="1370434"/>
                  </a:lnTo>
                  <a:lnTo>
                    <a:pt x="0" y="1370434"/>
                  </a:lnTo>
                  <a:close/>
                </a:path>
              </a:pathLst>
            </a:custGeom>
            <a:solidFill>
              <a:srgbClr val="FF6600"/>
            </a:solidFill>
            <a:ln w="6858" cap="flat">
              <a:noFill/>
              <a:prstDash val="solid"/>
              <a:miter/>
            </a:ln>
          </p:spPr>
          <p:txBody>
            <a:bodyPr rtlCol="0" anchor="ctr"/>
            <a:lstStyle/>
            <a:p>
              <a:pPr algn="ctr"/>
              <a:r>
                <a:rPr lang="en-US" b="1" dirty="0"/>
                <a:t>1</a:t>
              </a:r>
            </a:p>
          </p:txBody>
        </p:sp>
        <p:sp>
          <p:nvSpPr>
            <p:cNvPr id="267" name="Freeform: Shape 266">
              <a:extLst>
                <a:ext uri="{FF2B5EF4-FFF2-40B4-BE49-F238E27FC236}">
                  <a16:creationId xmlns:a16="http://schemas.microsoft.com/office/drawing/2014/main" id="{D767BD5A-C2B9-4967-8B98-A279A35CC211}"/>
                </a:ext>
              </a:extLst>
            </p:cNvPr>
            <p:cNvSpPr/>
            <p:nvPr/>
          </p:nvSpPr>
          <p:spPr>
            <a:xfrm>
              <a:off x="4580538" y="5563026"/>
              <a:ext cx="94828" cy="116059"/>
            </a:xfrm>
            <a:custGeom>
              <a:avLst/>
              <a:gdLst>
                <a:gd name="connsiteX0" fmla="*/ 336522 w 336042"/>
                <a:gd name="connsiteY0" fmla="*/ 1029797 h 1028700"/>
                <a:gd name="connsiteX1" fmla="*/ 0 w 336042"/>
                <a:gd name="connsiteY1" fmla="*/ 664952 h 1028700"/>
                <a:gd name="connsiteX2" fmla="*/ 0 w 336042"/>
                <a:gd name="connsiteY2" fmla="*/ 0 h 1028700"/>
                <a:gd name="connsiteX3" fmla="*/ 336522 w 336042"/>
                <a:gd name="connsiteY3" fmla="*/ 0 h 1028700"/>
                <a:gd name="connsiteX4" fmla="*/ 336522 w 336042"/>
                <a:gd name="connsiteY4" fmla="*/ 1029797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42" h="1028700">
                  <a:moveTo>
                    <a:pt x="336522" y="1029797"/>
                  </a:moveTo>
                  <a:lnTo>
                    <a:pt x="0" y="664952"/>
                  </a:lnTo>
                  <a:lnTo>
                    <a:pt x="0" y="0"/>
                  </a:lnTo>
                  <a:lnTo>
                    <a:pt x="336522" y="0"/>
                  </a:lnTo>
                  <a:lnTo>
                    <a:pt x="336522" y="1029797"/>
                  </a:lnTo>
                  <a:close/>
                </a:path>
              </a:pathLst>
            </a:custGeom>
            <a:solidFill>
              <a:srgbClr val="6D6E71">
                <a:alpha val="50000"/>
              </a:srgbClr>
            </a:solidFill>
            <a:ln w="6858"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BAC983A-450E-49A9-95B5-88CA12845194}"/>
                </a:ext>
              </a:extLst>
            </p:cNvPr>
            <p:cNvSpPr/>
            <p:nvPr/>
          </p:nvSpPr>
          <p:spPr>
            <a:xfrm>
              <a:off x="4580535" y="5163939"/>
              <a:ext cx="444268" cy="421697"/>
            </a:xfrm>
            <a:custGeom>
              <a:avLst/>
              <a:gdLst>
                <a:gd name="connsiteX0" fmla="*/ 0 w 1460754"/>
                <a:gd name="connsiteY0" fmla="*/ 0 h 1364742"/>
                <a:gd name="connsiteX1" fmla="*/ 1467269 w 1460754"/>
                <a:gd name="connsiteY1" fmla="*/ 0 h 1364742"/>
                <a:gd name="connsiteX2" fmla="*/ 1467269 w 1460754"/>
                <a:gd name="connsiteY2" fmla="*/ 1370503 h 1364742"/>
                <a:gd name="connsiteX3" fmla="*/ 0 w 1460754"/>
                <a:gd name="connsiteY3" fmla="*/ 1370503 h 1364742"/>
              </a:gdLst>
              <a:ahLst/>
              <a:cxnLst>
                <a:cxn ang="0">
                  <a:pos x="connsiteX0" y="connsiteY0"/>
                </a:cxn>
                <a:cxn ang="0">
                  <a:pos x="connsiteX1" y="connsiteY1"/>
                </a:cxn>
                <a:cxn ang="0">
                  <a:pos x="connsiteX2" y="connsiteY2"/>
                </a:cxn>
                <a:cxn ang="0">
                  <a:pos x="connsiteX3" y="connsiteY3"/>
                </a:cxn>
              </a:cxnLst>
              <a:rect l="l" t="t" r="r" b="b"/>
              <a:pathLst>
                <a:path w="1460754" h="1364742">
                  <a:moveTo>
                    <a:pt x="0" y="0"/>
                  </a:moveTo>
                  <a:lnTo>
                    <a:pt x="1467269" y="0"/>
                  </a:lnTo>
                  <a:lnTo>
                    <a:pt x="1467269" y="1370503"/>
                  </a:lnTo>
                  <a:lnTo>
                    <a:pt x="0" y="1370503"/>
                  </a:lnTo>
                  <a:close/>
                </a:path>
              </a:pathLst>
            </a:custGeom>
            <a:solidFill>
              <a:srgbClr val="CC0099"/>
            </a:solidFill>
            <a:ln w="6858" cap="flat">
              <a:noFill/>
              <a:prstDash val="solid"/>
              <a:miter/>
            </a:ln>
          </p:spPr>
          <p:txBody>
            <a:bodyPr rtlCol="0" anchor="ctr"/>
            <a:lstStyle/>
            <a:p>
              <a:pPr algn="ctr"/>
              <a:r>
                <a:rPr lang="en-US" b="1" dirty="0"/>
                <a:t>2</a:t>
              </a:r>
            </a:p>
          </p:txBody>
        </p:sp>
        <p:sp>
          <p:nvSpPr>
            <p:cNvPr id="269" name="Freeform: Shape 268">
              <a:extLst>
                <a:ext uri="{FF2B5EF4-FFF2-40B4-BE49-F238E27FC236}">
                  <a16:creationId xmlns:a16="http://schemas.microsoft.com/office/drawing/2014/main" id="{9C58BDFF-DB88-47D5-83DC-F8AC7860EBB1}"/>
                </a:ext>
              </a:extLst>
            </p:cNvPr>
            <p:cNvSpPr/>
            <p:nvPr/>
          </p:nvSpPr>
          <p:spPr>
            <a:xfrm>
              <a:off x="5702208" y="4856619"/>
              <a:ext cx="137413" cy="100841"/>
            </a:xfrm>
            <a:custGeom>
              <a:avLst/>
              <a:gdLst>
                <a:gd name="connsiteX0" fmla="*/ 336522 w 336042"/>
                <a:gd name="connsiteY0" fmla="*/ 1029798 h 1028700"/>
                <a:gd name="connsiteX1" fmla="*/ 0 w 336042"/>
                <a:gd name="connsiteY1" fmla="*/ 664952 h 1028700"/>
                <a:gd name="connsiteX2" fmla="*/ 0 w 336042"/>
                <a:gd name="connsiteY2" fmla="*/ 0 h 1028700"/>
                <a:gd name="connsiteX3" fmla="*/ 336522 w 336042"/>
                <a:gd name="connsiteY3" fmla="*/ 0 h 1028700"/>
                <a:gd name="connsiteX4" fmla="*/ 336522 w 336042"/>
                <a:gd name="connsiteY4" fmla="*/ 1029798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42" h="1028700">
                  <a:moveTo>
                    <a:pt x="336522" y="1029798"/>
                  </a:moveTo>
                  <a:lnTo>
                    <a:pt x="0" y="664952"/>
                  </a:lnTo>
                  <a:lnTo>
                    <a:pt x="0" y="0"/>
                  </a:lnTo>
                  <a:lnTo>
                    <a:pt x="336522" y="0"/>
                  </a:lnTo>
                  <a:lnTo>
                    <a:pt x="336522" y="1029798"/>
                  </a:lnTo>
                  <a:close/>
                </a:path>
              </a:pathLst>
            </a:custGeom>
            <a:solidFill>
              <a:srgbClr val="6D6E71">
                <a:alpha val="50000"/>
              </a:srgbClr>
            </a:solidFill>
            <a:ln w="6858"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A22F266-5D1B-4842-871C-A9C6063EF5D4}"/>
                </a:ext>
              </a:extLst>
            </p:cNvPr>
            <p:cNvSpPr/>
            <p:nvPr/>
          </p:nvSpPr>
          <p:spPr>
            <a:xfrm>
              <a:off x="5702208" y="4452765"/>
              <a:ext cx="444268" cy="421697"/>
            </a:xfrm>
            <a:custGeom>
              <a:avLst/>
              <a:gdLst>
                <a:gd name="connsiteX0" fmla="*/ 0 w 1460754"/>
                <a:gd name="connsiteY0" fmla="*/ 0 h 1364742"/>
                <a:gd name="connsiteX1" fmla="*/ 1467269 w 1460754"/>
                <a:gd name="connsiteY1" fmla="*/ 0 h 1364742"/>
                <a:gd name="connsiteX2" fmla="*/ 1467269 w 1460754"/>
                <a:gd name="connsiteY2" fmla="*/ 1370503 h 1364742"/>
                <a:gd name="connsiteX3" fmla="*/ 0 w 1460754"/>
                <a:gd name="connsiteY3" fmla="*/ 1370503 h 1364742"/>
              </a:gdLst>
              <a:ahLst/>
              <a:cxnLst>
                <a:cxn ang="0">
                  <a:pos x="connsiteX0" y="connsiteY0"/>
                </a:cxn>
                <a:cxn ang="0">
                  <a:pos x="connsiteX1" y="connsiteY1"/>
                </a:cxn>
                <a:cxn ang="0">
                  <a:pos x="connsiteX2" y="connsiteY2"/>
                </a:cxn>
                <a:cxn ang="0">
                  <a:pos x="connsiteX3" y="connsiteY3"/>
                </a:cxn>
              </a:cxnLst>
              <a:rect l="l" t="t" r="r" b="b"/>
              <a:pathLst>
                <a:path w="1460754" h="1364742">
                  <a:moveTo>
                    <a:pt x="0" y="0"/>
                  </a:moveTo>
                  <a:lnTo>
                    <a:pt x="1467269" y="0"/>
                  </a:lnTo>
                  <a:lnTo>
                    <a:pt x="1467269" y="1370503"/>
                  </a:lnTo>
                  <a:lnTo>
                    <a:pt x="0" y="1370503"/>
                  </a:lnTo>
                  <a:close/>
                </a:path>
              </a:pathLst>
            </a:custGeom>
            <a:solidFill>
              <a:srgbClr val="6600CC"/>
            </a:solidFill>
            <a:ln w="6858" cap="flat">
              <a:noFill/>
              <a:prstDash val="solid"/>
              <a:miter/>
            </a:ln>
          </p:spPr>
          <p:txBody>
            <a:bodyPr rtlCol="0" anchor="ctr"/>
            <a:lstStyle/>
            <a:p>
              <a:pPr algn="ctr"/>
              <a:r>
                <a:rPr lang="en-US" b="1" dirty="0"/>
                <a:t>3</a:t>
              </a:r>
            </a:p>
          </p:txBody>
        </p:sp>
        <p:sp>
          <p:nvSpPr>
            <p:cNvPr id="271" name="Freeform: Shape 270">
              <a:extLst>
                <a:ext uri="{FF2B5EF4-FFF2-40B4-BE49-F238E27FC236}">
                  <a16:creationId xmlns:a16="http://schemas.microsoft.com/office/drawing/2014/main" id="{8B26A34D-C2B4-4516-AE9E-EA842416BEA1}"/>
                </a:ext>
              </a:extLst>
            </p:cNvPr>
            <p:cNvSpPr/>
            <p:nvPr/>
          </p:nvSpPr>
          <p:spPr>
            <a:xfrm>
              <a:off x="6832887" y="4144797"/>
              <a:ext cx="129638" cy="101558"/>
            </a:xfrm>
            <a:custGeom>
              <a:avLst/>
              <a:gdLst>
                <a:gd name="connsiteX0" fmla="*/ 336522 w 336042"/>
                <a:gd name="connsiteY0" fmla="*/ 1029797 h 1028700"/>
                <a:gd name="connsiteX1" fmla="*/ 0 w 336042"/>
                <a:gd name="connsiteY1" fmla="*/ 664952 h 1028700"/>
                <a:gd name="connsiteX2" fmla="*/ 0 w 336042"/>
                <a:gd name="connsiteY2" fmla="*/ 0 h 1028700"/>
                <a:gd name="connsiteX3" fmla="*/ 336522 w 336042"/>
                <a:gd name="connsiteY3" fmla="*/ 0 h 1028700"/>
                <a:gd name="connsiteX4" fmla="*/ 336522 w 336042"/>
                <a:gd name="connsiteY4" fmla="*/ 1029797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42" h="1028700">
                  <a:moveTo>
                    <a:pt x="336522" y="1029797"/>
                  </a:moveTo>
                  <a:lnTo>
                    <a:pt x="0" y="664952"/>
                  </a:lnTo>
                  <a:lnTo>
                    <a:pt x="0" y="0"/>
                  </a:lnTo>
                  <a:lnTo>
                    <a:pt x="336522" y="0"/>
                  </a:lnTo>
                  <a:lnTo>
                    <a:pt x="336522" y="1029797"/>
                  </a:lnTo>
                  <a:close/>
                </a:path>
              </a:pathLst>
            </a:custGeom>
            <a:solidFill>
              <a:srgbClr val="6D6E71">
                <a:alpha val="50000"/>
              </a:srgbClr>
            </a:solidFill>
            <a:ln w="6858"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EADF96BA-A616-408C-A8C4-F6B36261F995}"/>
                </a:ext>
              </a:extLst>
            </p:cNvPr>
            <p:cNvSpPr/>
            <p:nvPr/>
          </p:nvSpPr>
          <p:spPr>
            <a:xfrm>
              <a:off x="6832887" y="3741660"/>
              <a:ext cx="444268" cy="421697"/>
            </a:xfrm>
            <a:custGeom>
              <a:avLst/>
              <a:gdLst>
                <a:gd name="connsiteX0" fmla="*/ 0 w 1460754"/>
                <a:gd name="connsiteY0" fmla="*/ 0 h 1364742"/>
                <a:gd name="connsiteX1" fmla="*/ 1467269 w 1460754"/>
                <a:gd name="connsiteY1" fmla="*/ 0 h 1364742"/>
                <a:gd name="connsiteX2" fmla="*/ 1467269 w 1460754"/>
                <a:gd name="connsiteY2" fmla="*/ 1370503 h 1364742"/>
                <a:gd name="connsiteX3" fmla="*/ 0 w 1460754"/>
                <a:gd name="connsiteY3" fmla="*/ 1370503 h 1364742"/>
              </a:gdLst>
              <a:ahLst/>
              <a:cxnLst>
                <a:cxn ang="0">
                  <a:pos x="connsiteX0" y="connsiteY0"/>
                </a:cxn>
                <a:cxn ang="0">
                  <a:pos x="connsiteX1" y="connsiteY1"/>
                </a:cxn>
                <a:cxn ang="0">
                  <a:pos x="connsiteX2" y="connsiteY2"/>
                </a:cxn>
                <a:cxn ang="0">
                  <a:pos x="connsiteX3" y="connsiteY3"/>
                </a:cxn>
              </a:cxnLst>
              <a:rect l="l" t="t" r="r" b="b"/>
              <a:pathLst>
                <a:path w="1460754" h="1364742">
                  <a:moveTo>
                    <a:pt x="0" y="0"/>
                  </a:moveTo>
                  <a:lnTo>
                    <a:pt x="1467269" y="0"/>
                  </a:lnTo>
                  <a:lnTo>
                    <a:pt x="1467269" y="1370503"/>
                  </a:lnTo>
                  <a:lnTo>
                    <a:pt x="0" y="1370503"/>
                  </a:lnTo>
                  <a:close/>
                </a:path>
              </a:pathLst>
            </a:custGeom>
            <a:solidFill>
              <a:srgbClr val="00CCFF"/>
            </a:solidFill>
            <a:ln w="6858" cap="flat">
              <a:noFill/>
              <a:prstDash val="solid"/>
              <a:miter/>
            </a:ln>
          </p:spPr>
          <p:txBody>
            <a:bodyPr rtlCol="0" anchor="ctr"/>
            <a:lstStyle/>
            <a:p>
              <a:pPr algn="ctr"/>
              <a:r>
                <a:rPr lang="en-US" b="1" dirty="0"/>
                <a:t>4</a:t>
              </a:r>
            </a:p>
          </p:txBody>
        </p:sp>
        <p:sp>
          <p:nvSpPr>
            <p:cNvPr id="273" name="Freeform: Shape 272">
              <a:extLst>
                <a:ext uri="{FF2B5EF4-FFF2-40B4-BE49-F238E27FC236}">
                  <a16:creationId xmlns:a16="http://schemas.microsoft.com/office/drawing/2014/main" id="{FDA0CDFA-B82B-406B-837E-12C663353722}"/>
                </a:ext>
              </a:extLst>
            </p:cNvPr>
            <p:cNvSpPr/>
            <p:nvPr/>
          </p:nvSpPr>
          <p:spPr>
            <a:xfrm>
              <a:off x="7994711" y="3448034"/>
              <a:ext cx="113376" cy="130491"/>
            </a:xfrm>
            <a:custGeom>
              <a:avLst/>
              <a:gdLst>
                <a:gd name="connsiteX0" fmla="*/ 336522 w 336042"/>
                <a:gd name="connsiteY0" fmla="*/ 1029797 h 1028700"/>
                <a:gd name="connsiteX1" fmla="*/ 0 w 336042"/>
                <a:gd name="connsiteY1" fmla="*/ 664952 h 1028700"/>
                <a:gd name="connsiteX2" fmla="*/ 0 w 336042"/>
                <a:gd name="connsiteY2" fmla="*/ 0 h 1028700"/>
                <a:gd name="connsiteX3" fmla="*/ 336522 w 336042"/>
                <a:gd name="connsiteY3" fmla="*/ 0 h 1028700"/>
                <a:gd name="connsiteX4" fmla="*/ 336522 w 336042"/>
                <a:gd name="connsiteY4" fmla="*/ 1029797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42" h="1028700">
                  <a:moveTo>
                    <a:pt x="336522" y="1029797"/>
                  </a:moveTo>
                  <a:lnTo>
                    <a:pt x="0" y="664952"/>
                  </a:lnTo>
                  <a:lnTo>
                    <a:pt x="0" y="0"/>
                  </a:lnTo>
                  <a:lnTo>
                    <a:pt x="336522" y="0"/>
                  </a:lnTo>
                  <a:lnTo>
                    <a:pt x="336522" y="1029797"/>
                  </a:lnTo>
                  <a:close/>
                </a:path>
              </a:pathLst>
            </a:custGeom>
            <a:solidFill>
              <a:srgbClr val="6D6E71">
                <a:alpha val="50000"/>
              </a:srgbClr>
            </a:solidFill>
            <a:ln w="6858" cap="flat">
              <a:noFill/>
              <a:prstDash val="solid"/>
              <a:miter/>
            </a:ln>
          </p:spPr>
          <p:txBody>
            <a:bodyPr rtlCol="0" anchor="ctr"/>
            <a:lstStyle/>
            <a:p>
              <a:endParaRPr lang="en-US" dirty="0"/>
            </a:p>
          </p:txBody>
        </p:sp>
        <p:sp>
          <p:nvSpPr>
            <p:cNvPr id="274" name="Freeform: Shape 273">
              <a:extLst>
                <a:ext uri="{FF2B5EF4-FFF2-40B4-BE49-F238E27FC236}">
                  <a16:creationId xmlns:a16="http://schemas.microsoft.com/office/drawing/2014/main" id="{08B373EE-53FA-4949-819F-B6EEDA6815B3}"/>
                </a:ext>
              </a:extLst>
            </p:cNvPr>
            <p:cNvSpPr/>
            <p:nvPr/>
          </p:nvSpPr>
          <p:spPr>
            <a:xfrm>
              <a:off x="7989133" y="3073831"/>
              <a:ext cx="444268" cy="421697"/>
            </a:xfrm>
            <a:custGeom>
              <a:avLst/>
              <a:gdLst>
                <a:gd name="connsiteX0" fmla="*/ 0 w 1460754"/>
                <a:gd name="connsiteY0" fmla="*/ 0 h 1364742"/>
                <a:gd name="connsiteX1" fmla="*/ 1467269 w 1460754"/>
                <a:gd name="connsiteY1" fmla="*/ 0 h 1364742"/>
                <a:gd name="connsiteX2" fmla="*/ 1467269 w 1460754"/>
                <a:gd name="connsiteY2" fmla="*/ 1370434 h 1364742"/>
                <a:gd name="connsiteX3" fmla="*/ 0 w 1460754"/>
                <a:gd name="connsiteY3" fmla="*/ 1370434 h 1364742"/>
              </a:gdLst>
              <a:ahLst/>
              <a:cxnLst>
                <a:cxn ang="0">
                  <a:pos x="connsiteX0" y="connsiteY0"/>
                </a:cxn>
                <a:cxn ang="0">
                  <a:pos x="connsiteX1" y="connsiteY1"/>
                </a:cxn>
                <a:cxn ang="0">
                  <a:pos x="connsiteX2" y="connsiteY2"/>
                </a:cxn>
                <a:cxn ang="0">
                  <a:pos x="connsiteX3" y="connsiteY3"/>
                </a:cxn>
              </a:cxnLst>
              <a:rect l="l" t="t" r="r" b="b"/>
              <a:pathLst>
                <a:path w="1460754" h="1364742">
                  <a:moveTo>
                    <a:pt x="0" y="0"/>
                  </a:moveTo>
                  <a:lnTo>
                    <a:pt x="1467269" y="0"/>
                  </a:lnTo>
                  <a:lnTo>
                    <a:pt x="1467269" y="1370434"/>
                  </a:lnTo>
                  <a:lnTo>
                    <a:pt x="0" y="1370434"/>
                  </a:lnTo>
                  <a:close/>
                </a:path>
              </a:pathLst>
            </a:custGeom>
            <a:solidFill>
              <a:srgbClr val="92D050"/>
            </a:solidFill>
            <a:ln w="6858" cap="flat">
              <a:noFill/>
              <a:prstDash val="solid"/>
              <a:miter/>
            </a:ln>
          </p:spPr>
          <p:txBody>
            <a:bodyPr rtlCol="0" anchor="ctr"/>
            <a:lstStyle/>
            <a:p>
              <a:pPr algn="ctr"/>
              <a:r>
                <a:rPr lang="en-US" b="1" dirty="0"/>
                <a:t>5</a:t>
              </a:r>
            </a:p>
          </p:txBody>
        </p:sp>
        <p:grpSp>
          <p:nvGrpSpPr>
            <p:cNvPr id="364" name="Group 363">
              <a:extLst>
                <a:ext uri="{FF2B5EF4-FFF2-40B4-BE49-F238E27FC236}">
                  <a16:creationId xmlns:a16="http://schemas.microsoft.com/office/drawing/2014/main" id="{EBA52DCC-98CB-411E-9A05-14ECA94CB2B8}"/>
                </a:ext>
              </a:extLst>
            </p:cNvPr>
            <p:cNvGrpSpPr/>
            <p:nvPr/>
          </p:nvGrpSpPr>
          <p:grpSpPr>
            <a:xfrm>
              <a:off x="4914268" y="1807953"/>
              <a:ext cx="292387" cy="297453"/>
              <a:chOff x="4914268" y="1807953"/>
              <a:chExt cx="292387" cy="297453"/>
            </a:xfrm>
          </p:grpSpPr>
          <p:sp>
            <p:nvSpPr>
              <p:cNvPr id="349" name="Freeform: Shape 348">
                <a:extLst>
                  <a:ext uri="{FF2B5EF4-FFF2-40B4-BE49-F238E27FC236}">
                    <a16:creationId xmlns:a16="http://schemas.microsoft.com/office/drawing/2014/main" id="{0A18D11F-30B0-470C-BB0F-2974194FA682}"/>
                  </a:ext>
                </a:extLst>
              </p:cNvPr>
              <p:cNvSpPr/>
              <p:nvPr/>
            </p:nvSpPr>
            <p:spPr>
              <a:xfrm>
                <a:off x="5076353" y="1995678"/>
                <a:ext cx="130302" cy="109728"/>
              </a:xfrm>
              <a:custGeom>
                <a:avLst/>
                <a:gdLst>
                  <a:gd name="connsiteX0" fmla="*/ 123444 w 130302"/>
                  <a:gd name="connsiteY0" fmla="*/ 0 h 109728"/>
                  <a:gd name="connsiteX1" fmla="*/ 136268 w 130302"/>
                  <a:gd name="connsiteY1" fmla="*/ 27981 h 109728"/>
                  <a:gd name="connsiteX2" fmla="*/ 22906 w 130302"/>
                  <a:gd name="connsiteY2" fmla="*/ 111168 h 109728"/>
                  <a:gd name="connsiteX3" fmla="*/ 0 w 130302"/>
                  <a:gd name="connsiteY3" fmla="*/ 90594 h 109728"/>
                </a:gdLst>
                <a:ahLst/>
                <a:cxnLst>
                  <a:cxn ang="0">
                    <a:pos x="connsiteX0" y="connsiteY0"/>
                  </a:cxn>
                  <a:cxn ang="0">
                    <a:pos x="connsiteX1" y="connsiteY1"/>
                  </a:cxn>
                  <a:cxn ang="0">
                    <a:pos x="connsiteX2" y="connsiteY2"/>
                  </a:cxn>
                  <a:cxn ang="0">
                    <a:pos x="connsiteX3" y="connsiteY3"/>
                  </a:cxn>
                </a:cxnLst>
                <a:rect l="l" t="t" r="r" b="b"/>
                <a:pathLst>
                  <a:path w="130302" h="109728">
                    <a:moveTo>
                      <a:pt x="123444" y="0"/>
                    </a:moveTo>
                    <a:cubicBezTo>
                      <a:pt x="129561" y="8367"/>
                      <a:pt x="133923" y="17886"/>
                      <a:pt x="136268" y="27981"/>
                    </a:cubicBezTo>
                    <a:lnTo>
                      <a:pt x="22906" y="111168"/>
                    </a:lnTo>
                    <a:cubicBezTo>
                      <a:pt x="13935" y="105956"/>
                      <a:pt x="6138" y="98954"/>
                      <a:pt x="0" y="90594"/>
                    </a:cubicBezTo>
                    <a:close/>
                  </a:path>
                </a:pathLst>
              </a:custGeom>
              <a:solidFill>
                <a:srgbClr val="FFFFFF"/>
              </a:solidFill>
              <a:ln w="6858"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01504F8A-E279-4CB2-8938-1C84A997B6B3}"/>
                  </a:ext>
                </a:extLst>
              </p:cNvPr>
              <p:cNvSpPr/>
              <p:nvPr/>
            </p:nvSpPr>
            <p:spPr>
              <a:xfrm>
                <a:off x="4914268" y="1948267"/>
                <a:ext cx="96012" cy="75438"/>
              </a:xfrm>
              <a:custGeom>
                <a:avLst/>
                <a:gdLst>
                  <a:gd name="connsiteX0" fmla="*/ 96453 w 96012"/>
                  <a:gd name="connsiteY0" fmla="*/ 13121 h 75438"/>
                  <a:gd name="connsiteX1" fmla="*/ 4076 w 96012"/>
                  <a:gd name="connsiteY1" fmla="*/ 80809 h 75438"/>
                  <a:gd name="connsiteX2" fmla="*/ 37715 w 96012"/>
                  <a:gd name="connsiteY2" fmla="*/ 4061 h 75438"/>
                  <a:gd name="connsiteX3" fmla="*/ 96453 w 96012"/>
                  <a:gd name="connsiteY3" fmla="*/ 13121 h 75438"/>
                </a:gdLst>
                <a:ahLst/>
                <a:cxnLst>
                  <a:cxn ang="0">
                    <a:pos x="connsiteX0" y="connsiteY0"/>
                  </a:cxn>
                  <a:cxn ang="0">
                    <a:pos x="connsiteX1" y="connsiteY1"/>
                  </a:cxn>
                  <a:cxn ang="0">
                    <a:pos x="connsiteX2" y="connsiteY2"/>
                  </a:cxn>
                  <a:cxn ang="0">
                    <a:pos x="connsiteX3" y="connsiteY3"/>
                  </a:cxn>
                </a:cxnLst>
                <a:rect l="l" t="t" r="r" b="b"/>
                <a:pathLst>
                  <a:path w="96012" h="75438">
                    <a:moveTo>
                      <a:pt x="96453" y="13121"/>
                    </a:moveTo>
                    <a:lnTo>
                      <a:pt x="4076" y="80809"/>
                    </a:lnTo>
                    <a:cubicBezTo>
                      <a:pt x="-7829" y="50325"/>
                      <a:pt x="7231" y="15967"/>
                      <a:pt x="37715" y="4061"/>
                    </a:cubicBezTo>
                    <a:cubicBezTo>
                      <a:pt x="57500" y="-3668"/>
                      <a:pt x="79912" y="-211"/>
                      <a:pt x="96453" y="13121"/>
                    </a:cubicBezTo>
                    <a:close/>
                  </a:path>
                </a:pathLst>
              </a:custGeom>
              <a:solidFill>
                <a:srgbClr val="FFFFFF"/>
              </a:solidFill>
              <a:ln w="6858"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3496D81F-0079-44F4-AB3D-21AB35780EC4}"/>
                  </a:ext>
                </a:extLst>
              </p:cNvPr>
              <p:cNvSpPr/>
              <p:nvPr/>
            </p:nvSpPr>
            <p:spPr>
              <a:xfrm>
                <a:off x="4924862" y="1968398"/>
                <a:ext cx="27432" cy="27432"/>
              </a:xfrm>
              <a:custGeom>
                <a:avLst/>
                <a:gdLst>
                  <a:gd name="connsiteX0" fmla="*/ 25852 w 27432"/>
                  <a:gd name="connsiteY0" fmla="*/ 7323 h 27432"/>
                  <a:gd name="connsiteX1" fmla="*/ 20112 w 27432"/>
                  <a:gd name="connsiteY1" fmla="*/ 25853 h 27432"/>
                  <a:gd name="connsiteX2" fmla="*/ 3975 w 27432"/>
                  <a:gd name="connsiteY2" fmla="*/ 23370 h 27432"/>
                  <a:gd name="connsiteX3" fmla="*/ 4064 w 27432"/>
                  <a:gd name="connsiteY3" fmla="*/ 3976 h 27432"/>
                  <a:gd name="connsiteX4" fmla="*/ 23459 w 27432"/>
                  <a:gd name="connsiteY4" fmla="*/ 4058 h 27432"/>
                  <a:gd name="connsiteX5" fmla="*/ 25852 w 27432"/>
                  <a:gd name="connsiteY5" fmla="*/ 7323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 h="27432">
                    <a:moveTo>
                      <a:pt x="25852" y="7323"/>
                    </a:moveTo>
                    <a:cubicBezTo>
                      <a:pt x="29384" y="14023"/>
                      <a:pt x="26812" y="22321"/>
                      <a:pt x="20112" y="25853"/>
                    </a:cubicBezTo>
                    <a:cubicBezTo>
                      <a:pt x="14770" y="28665"/>
                      <a:pt x="8220" y="27657"/>
                      <a:pt x="3975" y="23370"/>
                    </a:cubicBezTo>
                    <a:cubicBezTo>
                      <a:pt x="-1360" y="17987"/>
                      <a:pt x="-1319" y="9305"/>
                      <a:pt x="4064" y="3976"/>
                    </a:cubicBezTo>
                    <a:cubicBezTo>
                      <a:pt x="9441" y="-1359"/>
                      <a:pt x="18123" y="-1318"/>
                      <a:pt x="23459" y="4058"/>
                    </a:cubicBezTo>
                    <a:cubicBezTo>
                      <a:pt x="24412" y="5025"/>
                      <a:pt x="25221" y="6123"/>
                      <a:pt x="25852" y="7323"/>
                    </a:cubicBezTo>
                    <a:close/>
                  </a:path>
                </a:pathLst>
              </a:custGeom>
              <a:solidFill>
                <a:srgbClr val="FFFFFF"/>
              </a:solidFill>
              <a:ln w="6858"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8CFD82E3-1493-4BDA-BA67-89B696C13229}"/>
                  </a:ext>
                </a:extLst>
              </p:cNvPr>
              <p:cNvSpPr/>
              <p:nvPr/>
            </p:nvSpPr>
            <p:spPr>
              <a:xfrm>
                <a:off x="5105126" y="1807953"/>
                <a:ext cx="96012" cy="75438"/>
              </a:xfrm>
              <a:custGeom>
                <a:avLst/>
                <a:gdLst>
                  <a:gd name="connsiteX0" fmla="*/ 96453 w 96012"/>
                  <a:gd name="connsiteY0" fmla="*/ 13121 h 75438"/>
                  <a:gd name="connsiteX1" fmla="*/ 4076 w 96012"/>
                  <a:gd name="connsiteY1" fmla="*/ 80809 h 75438"/>
                  <a:gd name="connsiteX2" fmla="*/ 37715 w 96012"/>
                  <a:gd name="connsiteY2" fmla="*/ 4061 h 75438"/>
                  <a:gd name="connsiteX3" fmla="*/ 96453 w 96012"/>
                  <a:gd name="connsiteY3" fmla="*/ 13121 h 75438"/>
                </a:gdLst>
                <a:ahLst/>
                <a:cxnLst>
                  <a:cxn ang="0">
                    <a:pos x="connsiteX0" y="connsiteY0"/>
                  </a:cxn>
                  <a:cxn ang="0">
                    <a:pos x="connsiteX1" y="connsiteY1"/>
                  </a:cxn>
                  <a:cxn ang="0">
                    <a:pos x="connsiteX2" y="connsiteY2"/>
                  </a:cxn>
                  <a:cxn ang="0">
                    <a:pos x="connsiteX3" y="connsiteY3"/>
                  </a:cxn>
                </a:cxnLst>
                <a:rect l="l" t="t" r="r" b="b"/>
                <a:pathLst>
                  <a:path w="96012" h="75438">
                    <a:moveTo>
                      <a:pt x="96453" y="13121"/>
                    </a:moveTo>
                    <a:lnTo>
                      <a:pt x="4076" y="80809"/>
                    </a:lnTo>
                    <a:cubicBezTo>
                      <a:pt x="-7829" y="50325"/>
                      <a:pt x="7231" y="15967"/>
                      <a:pt x="37715" y="4061"/>
                    </a:cubicBezTo>
                    <a:cubicBezTo>
                      <a:pt x="57500" y="-3668"/>
                      <a:pt x="79912" y="-211"/>
                      <a:pt x="96453" y="13121"/>
                    </a:cubicBezTo>
                    <a:close/>
                  </a:path>
                </a:pathLst>
              </a:custGeom>
              <a:solidFill>
                <a:srgbClr val="FFFFFF"/>
              </a:solidFill>
              <a:ln w="6858"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37AEE588-3673-40E4-BE8A-4233BF241C6C}"/>
                  </a:ext>
                </a:extLst>
              </p:cNvPr>
              <p:cNvSpPr/>
              <p:nvPr/>
            </p:nvSpPr>
            <p:spPr>
              <a:xfrm>
                <a:off x="5115446" y="1828290"/>
                <a:ext cx="20574" cy="20574"/>
              </a:xfrm>
              <a:custGeom>
                <a:avLst/>
                <a:gdLst>
                  <a:gd name="connsiteX0" fmla="*/ 25852 w 20574"/>
                  <a:gd name="connsiteY0" fmla="*/ 7391 h 20574"/>
                  <a:gd name="connsiteX1" fmla="*/ 19893 w 20574"/>
                  <a:gd name="connsiteY1" fmla="*/ 25853 h 20574"/>
                  <a:gd name="connsiteX2" fmla="*/ 3975 w 20574"/>
                  <a:gd name="connsiteY2" fmla="*/ 23370 h 20574"/>
                  <a:gd name="connsiteX3" fmla="*/ 4064 w 20574"/>
                  <a:gd name="connsiteY3" fmla="*/ 3976 h 20574"/>
                  <a:gd name="connsiteX4" fmla="*/ 23459 w 20574"/>
                  <a:gd name="connsiteY4" fmla="*/ 4058 h 20574"/>
                  <a:gd name="connsiteX5" fmla="*/ 25852 w 20574"/>
                  <a:gd name="connsiteY5" fmla="*/ 7323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4" h="20574">
                    <a:moveTo>
                      <a:pt x="25852" y="7391"/>
                    </a:moveTo>
                    <a:cubicBezTo>
                      <a:pt x="29302" y="14133"/>
                      <a:pt x="26634" y="22397"/>
                      <a:pt x="19893" y="25853"/>
                    </a:cubicBezTo>
                    <a:cubicBezTo>
                      <a:pt x="14612" y="28555"/>
                      <a:pt x="8186" y="27554"/>
                      <a:pt x="3975" y="23370"/>
                    </a:cubicBezTo>
                    <a:cubicBezTo>
                      <a:pt x="-1360" y="17987"/>
                      <a:pt x="-1319" y="9305"/>
                      <a:pt x="4064" y="3976"/>
                    </a:cubicBezTo>
                    <a:cubicBezTo>
                      <a:pt x="9441" y="-1359"/>
                      <a:pt x="18123" y="-1318"/>
                      <a:pt x="23459" y="4058"/>
                    </a:cubicBezTo>
                    <a:cubicBezTo>
                      <a:pt x="24412" y="5025"/>
                      <a:pt x="25221" y="6123"/>
                      <a:pt x="25852" y="7323"/>
                    </a:cubicBezTo>
                    <a:close/>
                  </a:path>
                </a:pathLst>
              </a:custGeom>
              <a:solidFill>
                <a:srgbClr val="FFFFFF"/>
              </a:solidFill>
              <a:ln w="6858" cap="flat">
                <a:noFill/>
                <a:prstDash val="solid"/>
                <a:miter/>
              </a:ln>
            </p:spPr>
            <p:txBody>
              <a:bodyPr rtlCol="0" anchor="ctr"/>
              <a:lstStyle/>
              <a:p>
                <a:endParaRPr lang="en-US"/>
              </a:p>
            </p:txBody>
          </p:sp>
        </p:grpSp>
      </p:grpSp>
      <p:sp>
        <p:nvSpPr>
          <p:cNvPr id="370" name="TextBox 369">
            <a:extLst>
              <a:ext uri="{FF2B5EF4-FFF2-40B4-BE49-F238E27FC236}">
                <a16:creationId xmlns:a16="http://schemas.microsoft.com/office/drawing/2014/main" id="{A293965C-51FF-4407-B341-67FDA2F35CB6}"/>
              </a:ext>
            </a:extLst>
          </p:cNvPr>
          <p:cNvSpPr txBox="1"/>
          <p:nvPr/>
        </p:nvSpPr>
        <p:spPr>
          <a:xfrm>
            <a:off x="4202063" y="6012457"/>
            <a:ext cx="1199903" cy="307777"/>
          </a:xfrm>
          <a:prstGeom prst="rect">
            <a:avLst/>
          </a:prstGeom>
          <a:noFill/>
        </p:spPr>
        <p:txBody>
          <a:bodyPr wrap="square" rtlCol="0">
            <a:spAutoFit/>
          </a:bodyPr>
          <a:lstStyle/>
          <a:p>
            <a:pPr lvl="0" algn="ctr"/>
            <a:r>
              <a:rPr lang="en-US" sz="1400" b="1" dirty="0">
                <a:solidFill>
                  <a:schemeClr val="bg1"/>
                </a:solidFill>
                <a:effectLst>
                  <a:outerShdw blurRad="38100" dist="38100" dir="2700000" algn="tl">
                    <a:srgbClr val="000000">
                      <a:alpha val="43137"/>
                    </a:srgbClr>
                  </a:outerShdw>
                </a:effectLst>
                <a:latin typeface="Georgia" panose="02040502050405020303" pitchFamily="18" charset="0"/>
              </a:rPr>
              <a:t>1</a:t>
            </a:r>
          </a:p>
        </p:txBody>
      </p:sp>
      <p:sp>
        <p:nvSpPr>
          <p:cNvPr id="109" name="Rectangle 108">
            <a:extLst>
              <a:ext uri="{FF2B5EF4-FFF2-40B4-BE49-F238E27FC236}">
                <a16:creationId xmlns:a16="http://schemas.microsoft.com/office/drawing/2014/main" id="{63605D7C-8D77-465B-9150-1ADC9CF10CE3}"/>
              </a:ext>
            </a:extLst>
          </p:cNvPr>
          <p:cNvSpPr/>
          <p:nvPr/>
        </p:nvSpPr>
        <p:spPr>
          <a:xfrm>
            <a:off x="1583719" y="52614"/>
            <a:ext cx="6102847" cy="707886"/>
          </a:xfrm>
          <a:prstGeom prst="rect">
            <a:avLst/>
          </a:prstGeom>
          <a:noFill/>
        </p:spPr>
        <p:txBody>
          <a:bodyPr vert="horz" wrap="squar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Salesian Youth Ministry</a:t>
            </a:r>
          </a:p>
        </p:txBody>
      </p:sp>
      <p:sp>
        <p:nvSpPr>
          <p:cNvPr id="110" name="Rectangle 109">
            <a:extLst>
              <a:ext uri="{FF2B5EF4-FFF2-40B4-BE49-F238E27FC236}">
                <a16:creationId xmlns:a16="http://schemas.microsoft.com/office/drawing/2014/main" id="{5D344BB2-1285-4564-BA35-1C989A14EAAC}"/>
              </a:ext>
            </a:extLst>
          </p:cNvPr>
          <p:cNvSpPr/>
          <p:nvPr/>
        </p:nvSpPr>
        <p:spPr>
          <a:xfrm>
            <a:off x="2167556" y="669871"/>
            <a:ext cx="3786614" cy="646331"/>
          </a:xfrm>
          <a:prstGeom prst="rect">
            <a:avLst/>
          </a:prstGeom>
          <a:noFill/>
        </p:spPr>
        <p:txBody>
          <a:bodyPr vert="horz" wrap="square" lIns="91440" tIns="45720" rIns="91440" bIns="45720">
            <a:spAutoFit/>
          </a:bodyPr>
          <a:lstStyle/>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Four Dimensions</a:t>
            </a:r>
          </a:p>
        </p:txBody>
      </p:sp>
      <p:sp>
        <p:nvSpPr>
          <p:cNvPr id="111" name="TextBox 110">
            <a:extLst>
              <a:ext uri="{FF2B5EF4-FFF2-40B4-BE49-F238E27FC236}">
                <a16:creationId xmlns:a16="http://schemas.microsoft.com/office/drawing/2014/main" id="{E73F4757-E598-4E1B-B510-5403B161E8FB}"/>
              </a:ext>
            </a:extLst>
          </p:cNvPr>
          <p:cNvSpPr txBox="1"/>
          <p:nvPr/>
        </p:nvSpPr>
        <p:spPr>
          <a:xfrm>
            <a:off x="2648628" y="6007438"/>
            <a:ext cx="6611084" cy="523220"/>
          </a:xfrm>
          <a:prstGeom prst="rect">
            <a:avLst/>
          </a:prstGeom>
          <a:noFill/>
        </p:spPr>
        <p:txBody>
          <a:bodyPr wrap="square">
            <a:spAutoFit/>
          </a:bodyPr>
          <a:lstStyle/>
          <a:p>
            <a:r>
              <a:rPr lang="en-US" sz="1400" dirty="0"/>
              <a:t>Moral/ethical conscience Face &amp; respond to challenges</a:t>
            </a:r>
          </a:p>
          <a:p>
            <a:r>
              <a:rPr lang="en-US" sz="1400" dirty="0"/>
              <a:t>Value/virtue system Be real life models like Good Shepherd</a:t>
            </a:r>
          </a:p>
        </p:txBody>
      </p:sp>
      <p:sp>
        <p:nvSpPr>
          <p:cNvPr id="112" name="TextBox 111">
            <a:extLst>
              <a:ext uri="{FF2B5EF4-FFF2-40B4-BE49-F238E27FC236}">
                <a16:creationId xmlns:a16="http://schemas.microsoft.com/office/drawing/2014/main" id="{86D428A5-0644-4DE0-8241-42A28228732A}"/>
              </a:ext>
            </a:extLst>
          </p:cNvPr>
          <p:cNvSpPr txBox="1"/>
          <p:nvPr/>
        </p:nvSpPr>
        <p:spPr>
          <a:xfrm>
            <a:off x="-377258" y="3359191"/>
            <a:ext cx="4968096" cy="1169551"/>
          </a:xfrm>
          <a:prstGeom prst="rect">
            <a:avLst/>
          </a:prstGeom>
          <a:noFill/>
        </p:spPr>
        <p:txBody>
          <a:bodyPr wrap="square">
            <a:spAutoFit/>
          </a:bodyPr>
          <a:lstStyle/>
          <a:p>
            <a:pPr algn="r"/>
            <a:r>
              <a:rPr lang="en-US" sz="1400" dirty="0"/>
              <a:t>Understand/promote/respond to emotions </a:t>
            </a:r>
          </a:p>
          <a:p>
            <a:pPr algn="r"/>
            <a:r>
              <a:rPr lang="en-US" sz="1400" dirty="0"/>
              <a:t>Settings to display emotions &amp; affection </a:t>
            </a:r>
          </a:p>
          <a:p>
            <a:pPr algn="r"/>
            <a:r>
              <a:rPr lang="en-US" sz="1400" dirty="0"/>
              <a:t>Families to assist</a:t>
            </a:r>
          </a:p>
          <a:p>
            <a:pPr algn="r"/>
            <a:r>
              <a:rPr lang="en-US" sz="1400" dirty="0"/>
              <a:t>Accommodate desires &amp; limitations</a:t>
            </a:r>
          </a:p>
          <a:p>
            <a:pPr algn="r"/>
            <a:r>
              <a:rPr lang="en-US" sz="1400" dirty="0"/>
              <a:t>Accompany at stages of emotional life</a:t>
            </a:r>
          </a:p>
        </p:txBody>
      </p:sp>
      <p:sp>
        <p:nvSpPr>
          <p:cNvPr id="113" name="TextBox 112">
            <a:extLst>
              <a:ext uri="{FF2B5EF4-FFF2-40B4-BE49-F238E27FC236}">
                <a16:creationId xmlns:a16="http://schemas.microsoft.com/office/drawing/2014/main" id="{6CBAA2A3-D37B-4D1B-87B0-079332612999}"/>
              </a:ext>
            </a:extLst>
          </p:cNvPr>
          <p:cNvSpPr txBox="1"/>
          <p:nvPr/>
        </p:nvSpPr>
        <p:spPr>
          <a:xfrm>
            <a:off x="6739395" y="3569093"/>
            <a:ext cx="5249406" cy="954107"/>
          </a:xfrm>
          <a:prstGeom prst="rect">
            <a:avLst/>
          </a:prstGeom>
          <a:noFill/>
        </p:spPr>
        <p:txBody>
          <a:bodyPr wrap="square">
            <a:spAutoFit/>
          </a:bodyPr>
          <a:lstStyle/>
          <a:p>
            <a:r>
              <a:rPr lang="en-US" sz="1400" dirty="0"/>
              <a:t>Appreciate the good in culture</a:t>
            </a:r>
          </a:p>
          <a:p>
            <a:r>
              <a:rPr lang="en-US" sz="1400" dirty="0"/>
              <a:t>Foster culture of life</a:t>
            </a:r>
          </a:p>
          <a:p>
            <a:r>
              <a:rPr lang="en-US" sz="1400" dirty="0"/>
              <a:t>Culture of solidarity &amp; involvement</a:t>
            </a:r>
          </a:p>
          <a:p>
            <a:r>
              <a:rPr lang="en-US" sz="1400" dirty="0"/>
              <a:t>Gospel mentality</a:t>
            </a:r>
          </a:p>
        </p:txBody>
      </p:sp>
      <p:sp>
        <p:nvSpPr>
          <p:cNvPr id="114" name="TextBox 113">
            <a:extLst>
              <a:ext uri="{FF2B5EF4-FFF2-40B4-BE49-F238E27FC236}">
                <a16:creationId xmlns:a16="http://schemas.microsoft.com/office/drawing/2014/main" id="{177A6464-378E-4B3A-BB9A-B70182AA8DC0}"/>
              </a:ext>
            </a:extLst>
          </p:cNvPr>
          <p:cNvSpPr txBox="1"/>
          <p:nvPr/>
        </p:nvSpPr>
        <p:spPr>
          <a:xfrm>
            <a:off x="2956353" y="2459382"/>
            <a:ext cx="4207159" cy="523220"/>
          </a:xfrm>
          <a:prstGeom prst="rect">
            <a:avLst/>
          </a:prstGeom>
          <a:noFill/>
        </p:spPr>
        <p:txBody>
          <a:bodyPr wrap="square">
            <a:spAutoFit/>
          </a:bodyPr>
          <a:lstStyle/>
          <a:p>
            <a:pPr algn="r"/>
            <a:r>
              <a:rPr lang="en-US" sz="1400" dirty="0"/>
              <a:t>Fit into the working world</a:t>
            </a:r>
          </a:p>
          <a:p>
            <a:pPr algn="r"/>
            <a:r>
              <a:rPr lang="en-US" sz="1400" dirty="0"/>
              <a:t>Form attitudes – self confidence, responsibility</a:t>
            </a:r>
          </a:p>
        </p:txBody>
      </p:sp>
      <p:sp>
        <p:nvSpPr>
          <p:cNvPr id="115" name="TextBox 114">
            <a:extLst>
              <a:ext uri="{FF2B5EF4-FFF2-40B4-BE49-F238E27FC236}">
                <a16:creationId xmlns:a16="http://schemas.microsoft.com/office/drawing/2014/main" id="{77B639DB-5DBD-489B-9957-167CD2083347}"/>
              </a:ext>
            </a:extLst>
          </p:cNvPr>
          <p:cNvSpPr txBox="1"/>
          <p:nvPr/>
        </p:nvSpPr>
        <p:spPr>
          <a:xfrm>
            <a:off x="8167289" y="2200887"/>
            <a:ext cx="4224991" cy="738664"/>
          </a:xfrm>
          <a:prstGeom prst="rect">
            <a:avLst/>
          </a:prstGeom>
          <a:noFill/>
        </p:spPr>
        <p:txBody>
          <a:bodyPr wrap="square">
            <a:spAutoFit/>
          </a:bodyPr>
          <a:lstStyle/>
          <a:p>
            <a:r>
              <a:rPr lang="en-US" sz="1350" dirty="0"/>
              <a:t>Aware of self limitations &amp; grandeur of Universe</a:t>
            </a:r>
          </a:p>
          <a:p>
            <a:r>
              <a:rPr lang="en-US" sz="1350" dirty="0"/>
              <a:t>Approach religion with faith &amp; reason</a:t>
            </a:r>
          </a:p>
          <a:p>
            <a:r>
              <a:rPr lang="en-US" sz="1350" dirty="0"/>
              <a:t>Openness &amp; respect to all religions</a:t>
            </a:r>
          </a:p>
        </p:txBody>
      </p:sp>
    </p:spTree>
    <p:extLst>
      <p:ext uri="{BB962C8B-B14F-4D97-AF65-F5344CB8AC3E}">
        <p14:creationId xmlns:p14="http://schemas.microsoft.com/office/powerpoint/2010/main" val="2880928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anim calcmode="lin" valueType="num">
                                      <p:cBhvr additive="base">
                                        <p:cTn id="7" dur="500" fill="hold"/>
                                        <p:tgtEl>
                                          <p:spTgt spid="366"/>
                                        </p:tgtEl>
                                        <p:attrNameLst>
                                          <p:attrName>ppt_x</p:attrName>
                                        </p:attrNameLst>
                                      </p:cBhvr>
                                      <p:tavLst>
                                        <p:tav tm="0">
                                          <p:val>
                                            <p:strVal val="#ppt_x"/>
                                          </p:val>
                                        </p:tav>
                                        <p:tav tm="100000">
                                          <p:val>
                                            <p:strVal val="#ppt_x"/>
                                          </p:val>
                                        </p:tav>
                                      </p:tavLst>
                                    </p:anim>
                                    <p:anim calcmode="lin" valueType="num">
                                      <p:cBhvr additive="base">
                                        <p:cTn id="8" dur="500" fill="hold"/>
                                        <p:tgtEl>
                                          <p:spTgt spid="3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fade">
                                      <p:cBhvr>
                                        <p:cTn id="13" dur="1000"/>
                                        <p:tgtEl>
                                          <p:spTgt spid="111"/>
                                        </p:tgtEl>
                                      </p:cBhvr>
                                    </p:animEffect>
                                    <p:anim calcmode="lin" valueType="num">
                                      <p:cBhvr>
                                        <p:cTn id="14" dur="1000" fill="hold"/>
                                        <p:tgtEl>
                                          <p:spTgt spid="111"/>
                                        </p:tgtEl>
                                        <p:attrNameLst>
                                          <p:attrName>ppt_x</p:attrName>
                                        </p:attrNameLst>
                                      </p:cBhvr>
                                      <p:tavLst>
                                        <p:tav tm="0">
                                          <p:val>
                                            <p:strVal val="#ppt_x"/>
                                          </p:val>
                                        </p:tav>
                                        <p:tav tm="100000">
                                          <p:val>
                                            <p:strVal val="#ppt_x"/>
                                          </p:val>
                                        </p:tav>
                                      </p:tavLst>
                                    </p:anim>
                                    <p:anim calcmode="lin" valueType="num">
                                      <p:cBhvr>
                                        <p:cTn id="15"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fade">
                                      <p:cBhvr>
                                        <p:cTn id="20" dur="1000"/>
                                        <p:tgtEl>
                                          <p:spTgt spid="112"/>
                                        </p:tgtEl>
                                      </p:cBhvr>
                                    </p:animEffect>
                                    <p:anim calcmode="lin" valueType="num">
                                      <p:cBhvr>
                                        <p:cTn id="21" dur="1000" fill="hold"/>
                                        <p:tgtEl>
                                          <p:spTgt spid="112"/>
                                        </p:tgtEl>
                                        <p:attrNameLst>
                                          <p:attrName>ppt_x</p:attrName>
                                        </p:attrNameLst>
                                      </p:cBhvr>
                                      <p:tavLst>
                                        <p:tav tm="0">
                                          <p:val>
                                            <p:strVal val="#ppt_x"/>
                                          </p:val>
                                        </p:tav>
                                        <p:tav tm="100000">
                                          <p:val>
                                            <p:strVal val="#ppt_x"/>
                                          </p:val>
                                        </p:tav>
                                      </p:tavLst>
                                    </p:anim>
                                    <p:anim calcmode="lin" valueType="num">
                                      <p:cBhvr>
                                        <p:cTn id="22"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3"/>
                                        </p:tgtEl>
                                        <p:attrNameLst>
                                          <p:attrName>style.visibility</p:attrName>
                                        </p:attrNameLst>
                                      </p:cBhvr>
                                      <p:to>
                                        <p:strVal val="visible"/>
                                      </p:to>
                                    </p:set>
                                    <p:animEffect transition="in" filter="fade">
                                      <p:cBhvr>
                                        <p:cTn id="27" dur="1000"/>
                                        <p:tgtEl>
                                          <p:spTgt spid="113"/>
                                        </p:tgtEl>
                                      </p:cBhvr>
                                    </p:animEffect>
                                    <p:anim calcmode="lin" valueType="num">
                                      <p:cBhvr>
                                        <p:cTn id="28" dur="1000" fill="hold"/>
                                        <p:tgtEl>
                                          <p:spTgt spid="113"/>
                                        </p:tgtEl>
                                        <p:attrNameLst>
                                          <p:attrName>ppt_x</p:attrName>
                                        </p:attrNameLst>
                                      </p:cBhvr>
                                      <p:tavLst>
                                        <p:tav tm="0">
                                          <p:val>
                                            <p:strVal val="#ppt_x"/>
                                          </p:val>
                                        </p:tav>
                                        <p:tav tm="100000">
                                          <p:val>
                                            <p:strVal val="#ppt_x"/>
                                          </p:val>
                                        </p:tav>
                                      </p:tavLst>
                                    </p:anim>
                                    <p:anim calcmode="lin" valueType="num">
                                      <p:cBhvr>
                                        <p:cTn id="29"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1000"/>
                                        <p:tgtEl>
                                          <p:spTgt spid="114"/>
                                        </p:tgtEl>
                                      </p:cBhvr>
                                    </p:animEffect>
                                    <p:anim calcmode="lin" valueType="num">
                                      <p:cBhvr>
                                        <p:cTn id="35" dur="1000" fill="hold"/>
                                        <p:tgtEl>
                                          <p:spTgt spid="114"/>
                                        </p:tgtEl>
                                        <p:attrNameLst>
                                          <p:attrName>ppt_x</p:attrName>
                                        </p:attrNameLst>
                                      </p:cBhvr>
                                      <p:tavLst>
                                        <p:tav tm="0">
                                          <p:val>
                                            <p:strVal val="#ppt_x"/>
                                          </p:val>
                                        </p:tav>
                                        <p:tav tm="100000">
                                          <p:val>
                                            <p:strVal val="#ppt_x"/>
                                          </p:val>
                                        </p:tav>
                                      </p:tavLst>
                                    </p:anim>
                                    <p:anim calcmode="lin" valueType="num">
                                      <p:cBhvr>
                                        <p:cTn id="36"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fade">
                                      <p:cBhvr>
                                        <p:cTn id="41" dur="1000"/>
                                        <p:tgtEl>
                                          <p:spTgt spid="115"/>
                                        </p:tgtEl>
                                      </p:cBhvr>
                                    </p:animEffect>
                                    <p:anim calcmode="lin" valueType="num">
                                      <p:cBhvr>
                                        <p:cTn id="42" dur="1000" fill="hold"/>
                                        <p:tgtEl>
                                          <p:spTgt spid="115"/>
                                        </p:tgtEl>
                                        <p:attrNameLst>
                                          <p:attrName>ppt_x</p:attrName>
                                        </p:attrNameLst>
                                      </p:cBhvr>
                                      <p:tavLst>
                                        <p:tav tm="0">
                                          <p:val>
                                            <p:strVal val="#ppt_x"/>
                                          </p:val>
                                        </p:tav>
                                        <p:tav tm="100000">
                                          <p:val>
                                            <p:strVal val="#ppt_x"/>
                                          </p:val>
                                        </p:tav>
                                      </p:tavLst>
                                    </p:anim>
                                    <p:anim calcmode="lin" valueType="num">
                                      <p:cBhvr>
                                        <p:cTn id="43"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P spid="115" grpId="0"/>
    </p:bldLst>
  </p:timing>
</p:sld>
</file>

<file path=ppt/theme/theme1.xml><?xml version="1.0" encoding="utf-8"?>
<a:theme xmlns:a="http://schemas.openxmlformats.org/drawingml/2006/main" name="Wisp">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3917</TotalTime>
  <Words>1808</Words>
  <Application>Microsoft Office PowerPoint</Application>
  <PresentationFormat>Widescreen</PresentationFormat>
  <Paragraphs>208</Paragraphs>
  <Slides>27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AAArial</vt:lpstr>
      <vt:lpstr>Arial</vt:lpstr>
      <vt:lpstr>Calibri</vt:lpstr>
      <vt:lpstr>Century Gothic</vt:lpstr>
      <vt:lpstr>DK Majolica</vt:lpstr>
      <vt:lpstr>Georgia</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ACTION DIMENSION VISION</vt:lpstr>
      <vt:lpstr>SOCIAL ACTION MISSION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dc:creator>
  <cp:lastModifiedBy>John</cp:lastModifiedBy>
  <cp:revision>90</cp:revision>
  <dcterms:created xsi:type="dcterms:W3CDTF">2015-06-15T11:55:12Z</dcterms:created>
  <dcterms:modified xsi:type="dcterms:W3CDTF">2022-06-09T01:12:26Z</dcterms:modified>
</cp:coreProperties>
</file>