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8" r:id="rId4"/>
  </p:sldMasterIdLst>
  <p:notesMasterIdLst>
    <p:notesMasterId r:id="rId33"/>
  </p:notesMasterIdLst>
  <p:handoutMasterIdLst>
    <p:handoutMasterId r:id="rId34"/>
  </p:handoutMasterIdLst>
  <p:sldIdLst>
    <p:sldId id="256"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6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68" autoAdjust="0"/>
  </p:normalViewPr>
  <p:slideViewPr>
    <p:cSldViewPr snapToGrid="0">
      <p:cViewPr varScale="1">
        <p:scale>
          <a:sx n="73" d="100"/>
          <a:sy n="73" d="100"/>
        </p:scale>
        <p:origin x="402" y="60"/>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8F4EA64-D5E8-4450-BC30-7DFC4EBD38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66641F71-C740-4CC1-840C-5FB23C8519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D963B1-226B-4B24-8975-7DD28730789D}" type="datetimeFigureOut">
              <a:rPr lang="en-US" smtClean="0"/>
              <a:t>12/6/2024</a:t>
            </a:fld>
            <a:endParaRPr lang="en-US" dirty="0"/>
          </a:p>
        </p:txBody>
      </p:sp>
      <p:sp>
        <p:nvSpPr>
          <p:cNvPr id="4" name="Footer Placeholder 3">
            <a:extLst>
              <a:ext uri="{FF2B5EF4-FFF2-40B4-BE49-F238E27FC236}">
                <a16:creationId xmlns="" xmlns:a16="http://schemas.microsoft.com/office/drawing/2014/main" id="{C1BCE577-AAC9-4588-9221-506DA251D4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B49921CD-9C42-44C5-B535-5F5FA40227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FA9CF0-FE85-40E5-A3E4-9D8D4A205BC2}" type="slidenum">
              <a:rPr lang="en-US" smtClean="0"/>
              <a:t>‹#›</a:t>
            </a:fld>
            <a:endParaRPr lang="en-US" dirty="0"/>
          </a:p>
        </p:txBody>
      </p:sp>
    </p:spTree>
    <p:extLst>
      <p:ext uri="{BB962C8B-B14F-4D97-AF65-F5344CB8AC3E}">
        <p14:creationId xmlns:p14="http://schemas.microsoft.com/office/powerpoint/2010/main" val="140967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0BE83-1F76-412F-817F-6B87541A62B7}" type="datetimeFigureOut">
              <a:rPr lang="en-US" smtClean="0"/>
              <a:t>12/6/2024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54AA9-D1C5-4A71-8BC1-393246244DDE}" type="slidenum">
              <a:rPr lang="en-US" smtClean="0"/>
              <a:t>‹#›</a:t>
            </a:fld>
            <a:endParaRPr lang="en-US" dirty="0"/>
          </a:p>
        </p:txBody>
      </p:sp>
    </p:spTree>
    <p:extLst>
      <p:ext uri="{BB962C8B-B14F-4D97-AF65-F5344CB8AC3E}">
        <p14:creationId xmlns:p14="http://schemas.microsoft.com/office/powerpoint/2010/main" val="134120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tarsinsider.com/lifestyle/482011/parts-of-the-bible-that-were-confirmed-by-scienc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tarsinsider.com/lifestyle/497170/bizarre-stories-of-how-the-world-was-create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 has many attributes, some of which we are familiar with. For instance, most of us know that, according to the Bible, God is the creator. We also know that he knows everything, sees everything, and is everywhere, making him omnipotent and omnipresent. But the Bible mentions many other characteristics that some of us might not know about. For instance, did you know that God is jealous?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gallery, you'll find a list of God's attributes, according to the </a:t>
            </a:r>
            <a:r>
              <a:rPr lang="en-US" sz="1200" u="none" strike="noStrike" kern="1200" dirty="0" smtClean="0">
                <a:solidFill>
                  <a:schemeClr val="tx1"/>
                </a:solidFill>
                <a:effectLst/>
                <a:latin typeface="+mn-lt"/>
                <a:ea typeface="+mn-ea"/>
                <a:cs typeface="+mn-cs"/>
                <a:hlinkClick r:id="rId3"/>
              </a:rPr>
              <a:t>Bible</a:t>
            </a:r>
            <a:r>
              <a:rPr lang="en-US" sz="1200" kern="1200" dirty="0" smtClean="0">
                <a:solidFill>
                  <a:schemeClr val="tx1"/>
                </a:solidFill>
                <a:effectLst/>
                <a:latin typeface="+mn-lt"/>
                <a:ea typeface="+mn-ea"/>
                <a:cs typeface="+mn-cs"/>
              </a:rPr>
              <a:t>. Click on to get to know them.</a:t>
            </a:r>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a:t>
            </a:fld>
            <a:endParaRPr lang="en-US" dirty="0"/>
          </a:p>
        </p:txBody>
      </p:sp>
    </p:spTree>
    <p:extLst>
      <p:ext uri="{BB962C8B-B14F-4D97-AF65-F5344CB8AC3E}">
        <p14:creationId xmlns:p14="http://schemas.microsoft.com/office/powerpoint/2010/main" val="161009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aforementioned Bible verse also mentions that God is just. This attribute can be found in other parts of the Bible, including Deuteronomy 32:4: “He is the Rock, His work is perfect; For all His ways are justice, a God of truth and without injustice; Righteous and upright is He.”</a:t>
            </a:r>
          </a:p>
        </p:txBody>
      </p:sp>
      <p:sp>
        <p:nvSpPr>
          <p:cNvPr id="4" name="Slide Number Placeholder 3"/>
          <p:cNvSpPr>
            <a:spLocks noGrp="1"/>
          </p:cNvSpPr>
          <p:nvPr>
            <p:ph type="sldNum" sz="quarter" idx="10"/>
          </p:nvPr>
        </p:nvSpPr>
        <p:spPr/>
        <p:txBody>
          <a:bodyPr/>
          <a:lstStyle/>
          <a:p>
            <a:fld id="{6CB54AA9-D1C5-4A71-8BC1-393246244DDE}" type="slidenum">
              <a:rPr lang="en-US" smtClean="0"/>
              <a:t>10</a:t>
            </a:fld>
            <a:endParaRPr lang="en-US" dirty="0"/>
          </a:p>
        </p:txBody>
      </p:sp>
    </p:spTree>
    <p:extLst>
      <p:ext uri="{BB962C8B-B14F-4D97-AF65-F5344CB8AC3E}">
        <p14:creationId xmlns:p14="http://schemas.microsoft.com/office/powerpoint/2010/main" val="450953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 one is holy like the Lord,” reads 1 Samuel 2:2. The verse continues: “for there is none besides You, nor is there any rock like our God.” This is a pretty strong statement about God’s holiness.</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11</a:t>
            </a:fld>
            <a:endParaRPr lang="en-US" dirty="0"/>
          </a:p>
        </p:txBody>
      </p:sp>
    </p:spTree>
    <p:extLst>
      <p:ext uri="{BB962C8B-B14F-4D97-AF65-F5344CB8AC3E}">
        <p14:creationId xmlns:p14="http://schemas.microsoft.com/office/powerpoint/2010/main" val="521602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God is worthy “to receive glory and honor and power,” according to Revelation 4:11.</a:t>
            </a:r>
          </a:p>
        </p:txBody>
      </p:sp>
      <p:sp>
        <p:nvSpPr>
          <p:cNvPr id="4" name="Slide Number Placeholder 3"/>
          <p:cNvSpPr>
            <a:spLocks noGrp="1"/>
          </p:cNvSpPr>
          <p:nvPr>
            <p:ph type="sldNum" sz="quarter" idx="10"/>
          </p:nvPr>
        </p:nvSpPr>
        <p:spPr/>
        <p:txBody>
          <a:bodyPr/>
          <a:lstStyle/>
          <a:p>
            <a:fld id="{6CB54AA9-D1C5-4A71-8BC1-393246244DDE}" type="slidenum">
              <a:rPr lang="en-US" smtClean="0"/>
              <a:t>12</a:t>
            </a:fld>
            <a:endParaRPr lang="en-US" dirty="0"/>
          </a:p>
        </p:txBody>
      </p:sp>
    </p:spTree>
    <p:extLst>
      <p:ext uri="{BB962C8B-B14F-4D97-AF65-F5344CB8AC3E}">
        <p14:creationId xmlns:p14="http://schemas.microsoft.com/office/powerpoint/2010/main" val="3020232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God’s glory is a key attribute mentioned in the holy book. This is celebrated in Isaiah 6:3 for instance. It reads “Holy, holy, holy is the Lord of hosts; The whole earth is full of His glory!”</a:t>
            </a:r>
          </a:p>
          <a:p>
            <a:r>
              <a:rPr lang="en-US" sz="1200" kern="1200" dirty="0" smtClean="0">
                <a:solidFill>
                  <a:schemeClr val="tx1"/>
                </a:solidFill>
                <a:effectLst/>
                <a:latin typeface="+mn-lt"/>
                <a:ea typeface="+mn-ea"/>
                <a:cs typeface="+mn-cs"/>
              </a:rPr>
              <a:t>Psalm 8:1 is also a good example: “O Lord, our Lord, How excellent is Your name in all the earth, Who have set Your glory above the heavens!”</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13</a:t>
            </a:fld>
            <a:endParaRPr lang="en-US" dirty="0"/>
          </a:p>
        </p:txBody>
      </p:sp>
    </p:spTree>
    <p:extLst>
      <p:ext uri="{BB962C8B-B14F-4D97-AF65-F5344CB8AC3E}">
        <p14:creationId xmlns:p14="http://schemas.microsoft.com/office/powerpoint/2010/main" val="2982039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Job 12:13 tells us how God is wise and strong: “With Him are wisdom and strength, He has counsel and understanding.”</a:t>
            </a:r>
          </a:p>
        </p:txBody>
      </p:sp>
      <p:sp>
        <p:nvSpPr>
          <p:cNvPr id="4" name="Slide Number Placeholder 3"/>
          <p:cNvSpPr>
            <a:spLocks noGrp="1"/>
          </p:cNvSpPr>
          <p:nvPr>
            <p:ph type="sldNum" sz="quarter" idx="10"/>
          </p:nvPr>
        </p:nvSpPr>
        <p:spPr/>
        <p:txBody>
          <a:bodyPr/>
          <a:lstStyle/>
          <a:p>
            <a:fld id="{6CB54AA9-D1C5-4A71-8BC1-393246244DDE}" type="slidenum">
              <a:rPr lang="en-US" smtClean="0"/>
              <a:t>14</a:t>
            </a:fld>
            <a:endParaRPr lang="en-US" dirty="0"/>
          </a:p>
        </p:txBody>
      </p:sp>
    </p:spTree>
    <p:extLst>
      <p:ext uri="{BB962C8B-B14F-4D97-AF65-F5344CB8AC3E}">
        <p14:creationId xmlns:p14="http://schemas.microsoft.com/office/powerpoint/2010/main" val="1254355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premise that God is good is found in the Bible. One good example is Psalm 34:8, which reads: “Oh, taste and see that the Lord is good; Blessed is the man who trusts in Him.”</a:t>
            </a:r>
          </a:p>
        </p:txBody>
      </p:sp>
      <p:sp>
        <p:nvSpPr>
          <p:cNvPr id="4" name="Slide Number Placeholder 3"/>
          <p:cNvSpPr>
            <a:spLocks noGrp="1"/>
          </p:cNvSpPr>
          <p:nvPr>
            <p:ph type="sldNum" sz="quarter" idx="10"/>
          </p:nvPr>
        </p:nvSpPr>
        <p:spPr/>
        <p:txBody>
          <a:bodyPr/>
          <a:lstStyle/>
          <a:p>
            <a:fld id="{6CB54AA9-D1C5-4A71-8BC1-393246244DDE}" type="slidenum">
              <a:rPr lang="en-US" smtClean="0"/>
              <a:t>15</a:t>
            </a:fld>
            <a:endParaRPr lang="en-US" dirty="0"/>
          </a:p>
        </p:txBody>
      </p:sp>
    </p:spTree>
    <p:extLst>
      <p:ext uri="{BB962C8B-B14F-4D97-AF65-F5344CB8AC3E}">
        <p14:creationId xmlns:p14="http://schemas.microsoft.com/office/powerpoint/2010/main" val="764279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of us are familiar with the concept of God’s love. This is referenced in the Bible. “And we have known and believed the love that God has for us. God is love, and he who abides in love abides in God, and God in him.” (1 John 4:16).</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16</a:t>
            </a:fld>
            <a:endParaRPr lang="en-US" dirty="0"/>
          </a:p>
        </p:txBody>
      </p:sp>
    </p:spTree>
    <p:extLst>
      <p:ext uri="{BB962C8B-B14F-4D97-AF65-F5344CB8AC3E}">
        <p14:creationId xmlns:p14="http://schemas.microsoft.com/office/powerpoint/2010/main" val="211651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God’s mercy is an attribute many believers appreciate. Ephesians 2:4 explains: "But God, who is rich in mercy, because of His great love with which He loved us.”</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17</a:t>
            </a:fld>
            <a:endParaRPr lang="en-US" dirty="0"/>
          </a:p>
        </p:txBody>
      </p:sp>
    </p:spTree>
    <p:extLst>
      <p:ext uri="{BB962C8B-B14F-4D97-AF65-F5344CB8AC3E}">
        <p14:creationId xmlns:p14="http://schemas.microsoft.com/office/powerpoint/2010/main" val="1226624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important attribute is described in 1 Corinthians 1:9, which reads: “God is faithful, by whom you were called into the fellowship of His Son, Jesus Christ our Lord.”</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18</a:t>
            </a:fld>
            <a:endParaRPr lang="en-US" dirty="0"/>
          </a:p>
        </p:txBody>
      </p:sp>
    </p:spTree>
    <p:extLst>
      <p:ext uri="{BB962C8B-B14F-4D97-AF65-F5344CB8AC3E}">
        <p14:creationId xmlns:p14="http://schemas.microsoft.com/office/powerpoint/2010/main" val="1221168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Psalm 86:15 makes reference to these two attributes: “But You, O Lord, are a God full of compassion, and gracious, long suffering and abundant in mercy and truth.</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19</a:t>
            </a:fld>
            <a:endParaRPr lang="en-US" dirty="0"/>
          </a:p>
        </p:txBody>
      </p:sp>
    </p:spTree>
    <p:extLst>
      <p:ext uri="{BB962C8B-B14F-4D97-AF65-F5344CB8AC3E}">
        <p14:creationId xmlns:p14="http://schemas.microsoft.com/office/powerpoint/2010/main" val="309727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God’s sovereignty is undisputed for believers. He is the creator and exercises his rule as such. God is king and controls everything.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concept is emphasized in 1 Chronicles 29:11-12, which reads: “Yours, O Lord, is the greatness, the power and the glory, the victory and the majesty; for all that is in heaven and in earth is Yours; Yours is the kingdom, O Lord, and You are exalted as head over all. Both riches and honor come from You, and You reign over all. In Your hand is power and might; in Your hand it is to make great and to give strength to all.”</a:t>
            </a:r>
          </a:p>
        </p:txBody>
      </p:sp>
      <p:sp>
        <p:nvSpPr>
          <p:cNvPr id="4" name="Slide Number Placeholder 3"/>
          <p:cNvSpPr>
            <a:spLocks noGrp="1"/>
          </p:cNvSpPr>
          <p:nvPr>
            <p:ph type="sldNum" sz="quarter" idx="10"/>
          </p:nvPr>
        </p:nvSpPr>
        <p:spPr/>
        <p:txBody>
          <a:bodyPr/>
          <a:lstStyle/>
          <a:p>
            <a:fld id="{6CB54AA9-D1C5-4A71-8BC1-393246244DDE}" type="slidenum">
              <a:rPr lang="en-US" smtClean="0"/>
              <a:t>2</a:t>
            </a:fld>
            <a:endParaRPr lang="en-US" dirty="0"/>
          </a:p>
        </p:txBody>
      </p:sp>
    </p:spTree>
    <p:extLst>
      <p:ext uri="{BB962C8B-B14F-4D97-AF65-F5344CB8AC3E}">
        <p14:creationId xmlns:p14="http://schemas.microsoft.com/office/powerpoint/2010/main" val="1462911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 heals. There are multiple examples of this in the numerous miracles mentioned in the Bible. “If you diligently heed the voice of the Lord your God and do what is right in His sight, give ear to His commandments and keep all His statutes, I will put none of the diseases on you which I have brought on the Egyptians. For I am the Lord who heals you.” (Exodus 15:26).</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20</a:t>
            </a:fld>
            <a:endParaRPr lang="en-US" dirty="0"/>
          </a:p>
        </p:txBody>
      </p:sp>
    </p:spTree>
    <p:extLst>
      <p:ext uri="{BB962C8B-B14F-4D97-AF65-F5344CB8AC3E}">
        <p14:creationId xmlns:p14="http://schemas.microsoft.com/office/powerpoint/2010/main" val="4230526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 provides his people with everything they need. “And my God shall supply all your need according to His riches in glory by Christ Jesus.” (Philippians 4:19).</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21</a:t>
            </a:fld>
            <a:endParaRPr lang="en-US" dirty="0"/>
          </a:p>
        </p:txBody>
      </p:sp>
    </p:spTree>
    <p:extLst>
      <p:ext uri="{BB962C8B-B14F-4D97-AF65-F5344CB8AC3E}">
        <p14:creationId xmlns:p14="http://schemas.microsoft.com/office/powerpoint/2010/main" val="1863231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 is not a man," according to Numbers 23:19, so he doesn't lie. Whatever he says he is and does, is the truth.</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22</a:t>
            </a:fld>
            <a:endParaRPr lang="en-US" dirty="0"/>
          </a:p>
        </p:txBody>
      </p:sp>
    </p:spTree>
    <p:extLst>
      <p:ext uri="{BB962C8B-B14F-4D97-AF65-F5344CB8AC3E}">
        <p14:creationId xmlns:p14="http://schemas.microsoft.com/office/powerpoint/2010/main" val="3053930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Being morally right is one of God’s most popular attributes. “The Lord is righteous in all His ways, Gracious in all His works.” (Psalm 145:17).</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23</a:t>
            </a:fld>
            <a:endParaRPr lang="en-US" dirty="0"/>
          </a:p>
        </p:txBody>
      </p:sp>
    </p:spTree>
    <p:extLst>
      <p:ext uri="{BB962C8B-B14F-4D97-AF65-F5344CB8AC3E}">
        <p14:creationId xmlns:p14="http://schemas.microsoft.com/office/powerpoint/2010/main" val="620335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Deuteronomy 32:4 tells us that “He is the Rock, His work is perfect; For all His ways are justice, a God of truth and without injustice; Righteous and upright is He.”</a:t>
            </a:r>
          </a:p>
        </p:txBody>
      </p:sp>
      <p:sp>
        <p:nvSpPr>
          <p:cNvPr id="4" name="Slide Number Placeholder 3"/>
          <p:cNvSpPr>
            <a:spLocks noGrp="1"/>
          </p:cNvSpPr>
          <p:nvPr>
            <p:ph type="sldNum" sz="quarter" idx="10"/>
          </p:nvPr>
        </p:nvSpPr>
        <p:spPr/>
        <p:txBody>
          <a:bodyPr/>
          <a:lstStyle/>
          <a:p>
            <a:fld id="{6CB54AA9-D1C5-4A71-8BC1-393246244DDE}" type="slidenum">
              <a:rPr lang="en-US" smtClean="0"/>
              <a:t>24</a:t>
            </a:fld>
            <a:endParaRPr lang="en-US" dirty="0"/>
          </a:p>
        </p:txBody>
      </p:sp>
    </p:spTree>
    <p:extLst>
      <p:ext uri="{BB962C8B-B14F-4D97-AF65-F5344CB8AC3E}">
        <p14:creationId xmlns:p14="http://schemas.microsoft.com/office/powerpoint/2010/main" val="1338878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attribute can be found in John 5:26, which reads: “For as the Father has life in Himself, so He has granted the Son to have life in Himself.”</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25</a:t>
            </a:fld>
            <a:endParaRPr lang="en-US" dirty="0"/>
          </a:p>
        </p:txBody>
      </p:sp>
    </p:spTree>
    <p:extLst>
      <p:ext uri="{BB962C8B-B14F-4D97-AF65-F5344CB8AC3E}">
        <p14:creationId xmlns:p14="http://schemas.microsoft.com/office/powerpoint/2010/main" val="3156308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God is jealous in the sense that he doesn’t want us to worship other gods. Exodus 34:14 reads: “Or you shall worship no other god, for the Lord, whose name is Jealous, is a jealous God.”</a:t>
            </a:r>
          </a:p>
        </p:txBody>
      </p:sp>
      <p:sp>
        <p:nvSpPr>
          <p:cNvPr id="4" name="Slide Number Placeholder 3"/>
          <p:cNvSpPr>
            <a:spLocks noGrp="1"/>
          </p:cNvSpPr>
          <p:nvPr>
            <p:ph type="sldNum" sz="quarter" idx="10"/>
          </p:nvPr>
        </p:nvSpPr>
        <p:spPr/>
        <p:txBody>
          <a:bodyPr/>
          <a:lstStyle/>
          <a:p>
            <a:fld id="{6CB54AA9-D1C5-4A71-8BC1-393246244DDE}" type="slidenum">
              <a:rPr lang="en-US" smtClean="0"/>
              <a:t>26</a:t>
            </a:fld>
            <a:endParaRPr lang="en-US" dirty="0"/>
          </a:p>
        </p:txBody>
      </p:sp>
    </p:spTree>
    <p:extLst>
      <p:ext uri="{BB962C8B-B14F-4D97-AF65-F5344CB8AC3E}">
        <p14:creationId xmlns:p14="http://schemas.microsoft.com/office/powerpoint/2010/main" val="484237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28</a:t>
            </a:fld>
            <a:endParaRPr lang="en-US" dirty="0"/>
          </a:p>
        </p:txBody>
      </p:sp>
    </p:spTree>
    <p:extLst>
      <p:ext uri="{BB962C8B-B14F-4D97-AF65-F5344CB8AC3E}">
        <p14:creationId xmlns:p14="http://schemas.microsoft.com/office/powerpoint/2010/main" val="61433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Indeed, the Bible tells us that God knows everything. Psalm 139:4 is a good example: “For there is not a word on my tongue, But behold, O Lord, You know it altogether.”</a:t>
            </a:r>
          </a:p>
          <a:p>
            <a:r>
              <a:rPr lang="en-US" sz="1200" kern="1200" dirty="0" smtClean="0">
                <a:solidFill>
                  <a:schemeClr val="tx1"/>
                </a:solidFill>
                <a:effectLst/>
                <a:latin typeface="+mn-lt"/>
                <a:ea typeface="+mn-ea"/>
                <a:cs typeface="+mn-cs"/>
              </a:rPr>
              <a:t>A verse in 1 John 3:20 also tells us of God’s omniscience: “For if our heart condemns us, God is greater than our heart, and knows all things.”</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3</a:t>
            </a:fld>
            <a:endParaRPr lang="en-US" dirty="0"/>
          </a:p>
        </p:txBody>
      </p:sp>
    </p:spTree>
    <p:extLst>
      <p:ext uri="{BB962C8B-B14F-4D97-AF65-F5344CB8AC3E}">
        <p14:creationId xmlns:p14="http://schemas.microsoft.com/office/powerpoint/2010/main" val="356631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 only does God know everything, but he is everywhere. “The eyes of the Lord are in every place, Keeping watch on the evil and the good.” (Proverbs 15:3).</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4</a:t>
            </a:fld>
            <a:endParaRPr lang="en-US" dirty="0"/>
          </a:p>
        </p:txBody>
      </p:sp>
    </p:spTree>
    <p:extLst>
      <p:ext uri="{BB962C8B-B14F-4D97-AF65-F5344CB8AC3E}">
        <p14:creationId xmlns:p14="http://schemas.microsoft.com/office/powerpoint/2010/main" val="3350084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 is eternal, according to Isaiah 40:28, which mentions “The everlasting God, the Lord.”</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5</a:t>
            </a:fld>
            <a:endParaRPr lang="en-US" dirty="0"/>
          </a:p>
        </p:txBody>
      </p:sp>
    </p:spTree>
    <p:extLst>
      <p:ext uri="{BB962C8B-B14F-4D97-AF65-F5344CB8AC3E}">
        <p14:creationId xmlns:p14="http://schemas.microsoft.com/office/powerpoint/2010/main" val="300222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 doesn’t change. God himself said it, according to Malachi 3:6. The passage goes: “For I am the Lord, I do not change; Therefore you are not consumed, O sons of Jacob.”</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6</a:t>
            </a:fld>
            <a:endParaRPr lang="en-US" dirty="0"/>
          </a:p>
        </p:txBody>
      </p:sp>
    </p:spTree>
    <p:extLst>
      <p:ext uri="{BB962C8B-B14F-4D97-AF65-F5344CB8AC3E}">
        <p14:creationId xmlns:p14="http://schemas.microsoft.com/office/powerpoint/2010/main" val="3767605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transcendence of God is a key attribute that is mentioned in the Bible. Isaiah 55:8-9 is one good example. It reads: “For My thoughts are not your thoughts, nor are your ways My ways,” says the Lord. “For as the heavens are higher than the earth, so are My ways higher than your ways, and My thoughts than your thoughts.”</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7</a:t>
            </a:fld>
            <a:endParaRPr lang="en-US" dirty="0"/>
          </a:p>
        </p:txBody>
      </p:sp>
    </p:spTree>
    <p:extLst>
      <p:ext uri="{BB962C8B-B14F-4D97-AF65-F5344CB8AC3E}">
        <p14:creationId xmlns:p14="http://schemas.microsoft.com/office/powerpoint/2010/main" val="1081857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 </a:t>
            </a:r>
            <a:r>
              <a:rPr lang="en-US" sz="1200" u="sng" kern="1200" dirty="0" smtClean="0">
                <a:solidFill>
                  <a:schemeClr val="tx1"/>
                </a:solidFill>
                <a:effectLst/>
                <a:latin typeface="+mn-lt"/>
                <a:ea typeface="+mn-ea"/>
                <a:cs typeface="+mn-cs"/>
                <a:hlinkClick r:id="rId3"/>
              </a:rPr>
              <a:t>created</a:t>
            </a:r>
            <a:r>
              <a:rPr lang="en-US" sz="1200" kern="1200" dirty="0" smtClean="0">
                <a:solidFill>
                  <a:schemeClr val="tx1"/>
                </a:solidFill>
                <a:effectLst/>
                <a:latin typeface="+mn-lt"/>
                <a:ea typeface="+mn-ea"/>
                <a:cs typeface="+mn-cs"/>
              </a:rPr>
              <a:t> everything and his status as the creator is mentioned in the Bible multiple times. Colossians 1:16 gives us a good summary of this specific attribute.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reads: “For by Him all things were created that are in heaven and that are on earth, visible and invisible, whether thrones or dominions or principalities or powers. All things were created through Him and for Him.”</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8</a:t>
            </a:fld>
            <a:endParaRPr lang="en-US" dirty="0"/>
          </a:p>
        </p:txBody>
      </p:sp>
    </p:spTree>
    <p:extLst>
      <p:ext uri="{BB962C8B-B14F-4D97-AF65-F5344CB8AC3E}">
        <p14:creationId xmlns:p14="http://schemas.microsoft.com/office/powerpoint/2010/main" val="384944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it comes to salvation, God is there. “Tell and bring forth your case; Yes, let them take counsel together. Who has declared this from ancient time? Who has told it from that time Have not I, the Lord? And there is no other God besides Me, a just God and a Savior; There is none besides Me.” (Isaiah 45:21).</a:t>
            </a:r>
            <a:endParaRPr lang="en-US" dirty="0"/>
          </a:p>
        </p:txBody>
      </p:sp>
      <p:sp>
        <p:nvSpPr>
          <p:cNvPr id="4" name="Slide Number Placeholder 3"/>
          <p:cNvSpPr>
            <a:spLocks noGrp="1"/>
          </p:cNvSpPr>
          <p:nvPr>
            <p:ph type="sldNum" sz="quarter" idx="10"/>
          </p:nvPr>
        </p:nvSpPr>
        <p:spPr/>
        <p:txBody>
          <a:bodyPr/>
          <a:lstStyle/>
          <a:p>
            <a:fld id="{6CB54AA9-D1C5-4A71-8BC1-393246244DDE}" type="slidenum">
              <a:rPr lang="en-US" smtClean="0"/>
              <a:t>9</a:t>
            </a:fld>
            <a:endParaRPr lang="en-US" dirty="0"/>
          </a:p>
        </p:txBody>
      </p:sp>
    </p:spTree>
    <p:extLst>
      <p:ext uri="{BB962C8B-B14F-4D97-AF65-F5344CB8AC3E}">
        <p14:creationId xmlns:p14="http://schemas.microsoft.com/office/powerpoint/2010/main" val="960158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12/6/2024</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12/6/2024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12/6/2024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12/6/2024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12/6/2024</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12/6/2024</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12/6/2024</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12/6/2024</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12/6/2024</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12/6/2024</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12/6/2024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12/6/2024</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msn.com/en-in/entertainment/hollywood/god-s-main-attributes-according-to-the-bible/ss-AA1twSqf?ocid=msedgntp&amp;pc=U531&amp;cvid=2d86146098664c0885659fd00c418197&amp;ei=17#image=3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deepagam.com/" TargetMode="External"/><Relationship Id="rId5" Type="http://schemas.openxmlformats.org/officeDocument/2006/relationships/hyperlink" Target="mailto:web.Deepagam.inm@gmail.com" TargetMode="Externa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93BFCDB3-13C4-4D69-848D-3F1F4D6B8F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 xmlns:a16="http://schemas.microsoft.com/office/drawing/2014/main" id="{CC2B9599-6E7A-4DD2-B13A-B4F68A1351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 xmlns:a16="http://schemas.microsoft.com/office/drawing/2014/main" id="{3E377648-1ED1-4112-805B-16C14CE995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Rectangle 29">
            <a:extLst>
              <a:ext uri="{FF2B5EF4-FFF2-40B4-BE49-F238E27FC236}">
                <a16:creationId xmlns="" xmlns:a16="http://schemas.microsoft.com/office/drawing/2014/main" id="{D63B59CB-289C-4850-A932-358B9E412B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pic>
        <p:nvPicPr>
          <p:cNvPr id="19" name="Picture 18" descr="Cactus">
            <a:extLst>
              <a:ext uri="{FF2B5EF4-FFF2-40B4-BE49-F238E27FC236}">
                <a16:creationId xmlns="" xmlns:a16="http://schemas.microsoft.com/office/drawing/2014/main" id="{CA6895E3-C8BD-4010-B9E7-E43BA3DCF2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86" r="1" b="1"/>
          <a:stretch/>
        </p:blipFill>
        <p:spPr>
          <a:xfrm>
            <a:off x="981201" y="971344"/>
            <a:ext cx="6233513" cy="4915313"/>
          </a:xfrm>
          <a:prstGeom prst="rect">
            <a:avLst/>
          </a:prstGeom>
        </p:spPr>
      </p:pic>
      <p:sp>
        <p:nvSpPr>
          <p:cNvPr id="32" name="Rectangle 31">
            <a:extLst>
              <a:ext uri="{FF2B5EF4-FFF2-40B4-BE49-F238E27FC236}">
                <a16:creationId xmlns="" xmlns:a16="http://schemas.microsoft.com/office/drawing/2014/main" id="{98867647-07B7-4265-832F-DE0E80979A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 xmlns:a16="http://schemas.microsoft.com/office/drawing/2014/main" id="{516AC468-2C3D-4337-A9A2-81175F6D54B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2A873262-74DB-4FD1-9625-E4616CF011D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09F3D15D-CB95-47AD-87F5-9CFF84F6159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ED90EC3D-482A-4E73-B198-E8341A0D0973}"/>
              </a:ext>
            </a:extLst>
          </p:cNvPr>
          <p:cNvSpPr>
            <a:spLocks noGrp="1"/>
          </p:cNvSpPr>
          <p:nvPr>
            <p:ph type="ctrTitle"/>
          </p:nvPr>
        </p:nvSpPr>
        <p:spPr>
          <a:xfrm>
            <a:off x="8560024" y="1442916"/>
            <a:ext cx="3238829" cy="3252231"/>
          </a:xfrm>
        </p:spPr>
        <p:txBody>
          <a:bodyPr>
            <a:normAutofit/>
          </a:bodyPr>
          <a:lstStyle/>
          <a:p>
            <a:r>
              <a:rPr lang="en-US" sz="5400" b="1" cap="none" dirty="0" smtClean="0">
                <a:solidFill>
                  <a:srgbClr val="FFFFFF"/>
                </a:solidFill>
              </a:rPr>
              <a:t>Divine Attributes</a:t>
            </a:r>
            <a:endParaRPr lang="en-US" sz="5400" b="1" cap="none" dirty="0">
              <a:solidFill>
                <a:srgbClr val="FFFFFF"/>
              </a:solidFill>
            </a:endParaRPr>
          </a:p>
        </p:txBody>
      </p:sp>
      <p:sp>
        <p:nvSpPr>
          <p:cNvPr id="7" name="Subtitle 6">
            <a:extLst>
              <a:ext uri="{FF2B5EF4-FFF2-40B4-BE49-F238E27FC236}">
                <a16:creationId xmlns="" xmlns:a16="http://schemas.microsoft.com/office/drawing/2014/main" id="{2048EE7C-B77F-4E59-88A7-DD66337BB69C}"/>
              </a:ext>
            </a:extLst>
          </p:cNvPr>
          <p:cNvSpPr>
            <a:spLocks noGrp="1"/>
          </p:cNvSpPr>
          <p:nvPr>
            <p:ph type="subTitle" idx="1"/>
          </p:nvPr>
        </p:nvSpPr>
        <p:spPr>
          <a:xfrm>
            <a:off x="8560024" y="4708186"/>
            <a:ext cx="3238829" cy="1496816"/>
          </a:xfrm>
        </p:spPr>
        <p:txBody>
          <a:bodyPr>
            <a:noAutofit/>
          </a:bodyPr>
          <a:lstStyle/>
          <a:p>
            <a:r>
              <a:rPr lang="en-US" sz="4000" i="1" dirty="0">
                <a:solidFill>
                  <a:schemeClr val="tx1"/>
                </a:solidFill>
                <a:latin typeface="Cambria" panose="02040503050406030204" pitchFamily="18" charset="0"/>
                <a:ea typeface="Cambria" panose="02040503050406030204" pitchFamily="18" charset="0"/>
              </a:rPr>
              <a:t>According to the Bible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6186" y="1006616"/>
            <a:ext cx="2823542" cy="2257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5769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just</a:t>
            </a:r>
          </a:p>
        </p:txBody>
      </p:sp>
      <p:sp>
        <p:nvSpPr>
          <p:cNvPr id="3" name="Content Placeholder 2"/>
          <p:cNvSpPr>
            <a:spLocks noGrp="1"/>
          </p:cNvSpPr>
          <p:nvPr>
            <p:ph idx="1"/>
          </p:nvPr>
        </p:nvSpPr>
        <p:spPr>
          <a:xfrm>
            <a:off x="1066800" y="2103120"/>
            <a:ext cx="3379076" cy="3931920"/>
          </a:xfrm>
        </p:spPr>
        <p:txBody>
          <a:bodyPr>
            <a:normAutofit/>
          </a:bodyPr>
          <a:lstStyle/>
          <a:p>
            <a:r>
              <a:rPr lang="en-IN" sz="2400" b="1" dirty="0"/>
              <a:t>The aforementioned Bible verse also mentions that God is just. This attribute can be found in other parts of the Bible, including Deuteronomy 32:4:</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889" y="2103120"/>
            <a:ext cx="6943725" cy="4143375"/>
          </a:xfrm>
          <a:prstGeom prst="rect">
            <a:avLst/>
          </a:prstGeom>
        </p:spPr>
      </p:pic>
    </p:spTree>
    <p:extLst>
      <p:ext uri="{BB962C8B-B14F-4D97-AF65-F5344CB8AC3E}">
        <p14:creationId xmlns:p14="http://schemas.microsoft.com/office/powerpoint/2010/main" val="2091944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holy</a:t>
            </a:r>
          </a:p>
        </p:txBody>
      </p:sp>
      <p:sp>
        <p:nvSpPr>
          <p:cNvPr id="3" name="Content Placeholder 2"/>
          <p:cNvSpPr>
            <a:spLocks noGrp="1"/>
          </p:cNvSpPr>
          <p:nvPr>
            <p:ph idx="1"/>
          </p:nvPr>
        </p:nvSpPr>
        <p:spPr>
          <a:xfrm>
            <a:off x="1066800" y="2103120"/>
            <a:ext cx="4829503" cy="3931920"/>
          </a:xfrm>
        </p:spPr>
        <p:txBody>
          <a:bodyPr>
            <a:normAutofit/>
          </a:bodyPr>
          <a:lstStyle/>
          <a:p>
            <a:r>
              <a:rPr lang="en-IN" sz="2400" b="1" dirty="0"/>
              <a:t>“No one is holy like the Lord,” reads 1 Samuel 2:2. This is a pretty strong statement about God’s holiness.</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726" y="642594"/>
            <a:ext cx="5464263" cy="5514975"/>
          </a:xfrm>
          <a:prstGeom prst="rect">
            <a:avLst/>
          </a:prstGeom>
        </p:spPr>
      </p:pic>
    </p:spTree>
    <p:extLst>
      <p:ext uri="{BB962C8B-B14F-4D97-AF65-F5344CB8AC3E}">
        <p14:creationId xmlns:p14="http://schemas.microsoft.com/office/powerpoint/2010/main" val="693714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worthy</a:t>
            </a:r>
          </a:p>
        </p:txBody>
      </p:sp>
      <p:sp>
        <p:nvSpPr>
          <p:cNvPr id="3" name="Content Placeholder 2"/>
          <p:cNvSpPr>
            <a:spLocks noGrp="1"/>
          </p:cNvSpPr>
          <p:nvPr>
            <p:ph idx="1"/>
          </p:nvPr>
        </p:nvSpPr>
        <p:spPr>
          <a:xfrm>
            <a:off x="1066800" y="2103120"/>
            <a:ext cx="4671848" cy="3931920"/>
          </a:xfrm>
        </p:spPr>
        <p:txBody>
          <a:bodyPr>
            <a:normAutofit/>
          </a:bodyPr>
          <a:lstStyle/>
          <a:p>
            <a:r>
              <a:rPr lang="en-IN" sz="2400" b="1" dirty="0"/>
              <a:t>God is worthy “to receive glory and </a:t>
            </a:r>
            <a:r>
              <a:rPr lang="en-IN" sz="2400" b="1" dirty="0" err="1"/>
              <a:t>honor</a:t>
            </a:r>
            <a:r>
              <a:rPr lang="en-IN" sz="2400" b="1" dirty="0"/>
              <a:t> and power,” according to Revelation 4:11.</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125" y="833191"/>
            <a:ext cx="2991343" cy="5354873"/>
          </a:xfrm>
          <a:prstGeom prst="rect">
            <a:avLst/>
          </a:prstGeom>
        </p:spPr>
      </p:pic>
    </p:spTree>
    <p:extLst>
      <p:ext uri="{BB962C8B-B14F-4D97-AF65-F5344CB8AC3E}">
        <p14:creationId xmlns:p14="http://schemas.microsoft.com/office/powerpoint/2010/main" val="170774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glorious</a:t>
            </a:r>
          </a:p>
        </p:txBody>
      </p:sp>
      <p:sp>
        <p:nvSpPr>
          <p:cNvPr id="3" name="Content Placeholder 2"/>
          <p:cNvSpPr>
            <a:spLocks noGrp="1"/>
          </p:cNvSpPr>
          <p:nvPr>
            <p:ph idx="1"/>
          </p:nvPr>
        </p:nvSpPr>
        <p:spPr>
          <a:xfrm>
            <a:off x="7819696" y="1911280"/>
            <a:ext cx="3736427" cy="3303453"/>
          </a:xfrm>
        </p:spPr>
        <p:txBody>
          <a:bodyPr>
            <a:normAutofit/>
          </a:bodyPr>
          <a:lstStyle/>
          <a:p>
            <a:r>
              <a:rPr lang="en-IN" sz="2400" b="1" dirty="0"/>
              <a:t>God’s glory is a key attribute mentioned in the holy book. This is celebrated in Isaiah 6:3 for instance.</a:t>
            </a:r>
          </a:p>
          <a:p>
            <a:r>
              <a:rPr lang="en-IN" sz="2400" b="1" dirty="0" smtClean="0"/>
              <a:t>Psalm </a:t>
            </a:r>
            <a:r>
              <a:rPr lang="en-IN" sz="2400" b="1" dirty="0"/>
              <a:t>8:1</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911280"/>
            <a:ext cx="6637282" cy="3303453"/>
          </a:xfrm>
          <a:prstGeom prst="rect">
            <a:avLst/>
          </a:prstGeom>
        </p:spPr>
      </p:pic>
    </p:spTree>
    <p:extLst>
      <p:ext uri="{BB962C8B-B14F-4D97-AF65-F5344CB8AC3E}">
        <p14:creationId xmlns:p14="http://schemas.microsoft.com/office/powerpoint/2010/main" val="4070410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God is wise and </a:t>
            </a:r>
            <a:r>
              <a:rPr lang="en-IN" b="1" dirty="0" smtClean="0"/>
              <a:t>strong</a:t>
            </a:r>
            <a:endParaRPr lang="en-US" b="1" dirty="0"/>
          </a:p>
        </p:txBody>
      </p:sp>
      <p:sp>
        <p:nvSpPr>
          <p:cNvPr id="3" name="Content Placeholder 2"/>
          <p:cNvSpPr>
            <a:spLocks noGrp="1"/>
          </p:cNvSpPr>
          <p:nvPr>
            <p:ph idx="1"/>
          </p:nvPr>
        </p:nvSpPr>
        <p:spPr>
          <a:xfrm>
            <a:off x="4367049" y="2014194"/>
            <a:ext cx="5990896" cy="1879889"/>
          </a:xfrm>
        </p:spPr>
        <p:txBody>
          <a:bodyPr>
            <a:normAutofit/>
          </a:bodyPr>
          <a:lstStyle/>
          <a:p>
            <a:r>
              <a:rPr lang="en-IN" sz="2400" b="1" dirty="0"/>
              <a:t>Job 12:13 tells us how God is wise and strong: “With Him are wisdom and strength, He has counsel and understanding.”</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120" y="1997392"/>
            <a:ext cx="2899792" cy="4261518"/>
          </a:xfrm>
          <a:prstGeom prst="rect">
            <a:avLst/>
          </a:prstGeom>
        </p:spPr>
      </p:pic>
    </p:spTree>
    <p:extLst>
      <p:ext uri="{BB962C8B-B14F-4D97-AF65-F5344CB8AC3E}">
        <p14:creationId xmlns:p14="http://schemas.microsoft.com/office/powerpoint/2010/main" val="356070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good</a:t>
            </a:r>
          </a:p>
        </p:txBody>
      </p:sp>
      <p:sp>
        <p:nvSpPr>
          <p:cNvPr id="3" name="Content Placeholder 2"/>
          <p:cNvSpPr>
            <a:spLocks noGrp="1"/>
          </p:cNvSpPr>
          <p:nvPr>
            <p:ph idx="1"/>
          </p:nvPr>
        </p:nvSpPr>
        <p:spPr>
          <a:xfrm>
            <a:off x="1066800" y="2103120"/>
            <a:ext cx="4325007" cy="3931920"/>
          </a:xfrm>
        </p:spPr>
        <p:txBody>
          <a:bodyPr>
            <a:normAutofit/>
          </a:bodyPr>
          <a:lstStyle/>
          <a:p>
            <a:r>
              <a:rPr lang="en-IN" sz="2400" b="1" dirty="0"/>
              <a:t>The premise that God is good is found in the Bible. One good example is Psalm 34:8.</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360" y="642594"/>
            <a:ext cx="4437336" cy="5514975"/>
          </a:xfrm>
          <a:prstGeom prst="rect">
            <a:avLst/>
          </a:prstGeom>
        </p:spPr>
      </p:pic>
    </p:spTree>
    <p:extLst>
      <p:ext uri="{BB962C8B-B14F-4D97-AF65-F5344CB8AC3E}">
        <p14:creationId xmlns:p14="http://schemas.microsoft.com/office/powerpoint/2010/main" val="1607350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love</a:t>
            </a:r>
          </a:p>
        </p:txBody>
      </p:sp>
      <p:sp>
        <p:nvSpPr>
          <p:cNvPr id="3" name="Content Placeholder 2"/>
          <p:cNvSpPr>
            <a:spLocks noGrp="1"/>
          </p:cNvSpPr>
          <p:nvPr>
            <p:ph idx="1"/>
          </p:nvPr>
        </p:nvSpPr>
        <p:spPr>
          <a:xfrm>
            <a:off x="1066800" y="2103120"/>
            <a:ext cx="4734910" cy="3931920"/>
          </a:xfrm>
        </p:spPr>
        <p:txBody>
          <a:bodyPr>
            <a:normAutofit/>
          </a:bodyPr>
          <a:lstStyle/>
          <a:p>
            <a:r>
              <a:rPr lang="en-IN" sz="2400" b="1" dirty="0"/>
              <a:t>Many of us are familiar with the concept of God’s love. This is referenced in the Bible</a:t>
            </a:r>
            <a:r>
              <a:rPr lang="en-IN" sz="2400" b="1" dirty="0" smtClean="0"/>
              <a:t>.</a:t>
            </a:r>
          </a:p>
          <a:p>
            <a:endParaRPr lang="en-IN" sz="2400" b="1" dirty="0"/>
          </a:p>
          <a:p>
            <a:r>
              <a:rPr lang="en-US" sz="2400" b="1" dirty="0"/>
              <a:t>(1 John 4:16)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710" y="539180"/>
            <a:ext cx="5733557" cy="5707316"/>
          </a:xfrm>
          <a:prstGeom prst="rect">
            <a:avLst/>
          </a:prstGeom>
        </p:spPr>
      </p:pic>
    </p:spTree>
    <p:extLst>
      <p:ext uri="{BB962C8B-B14F-4D97-AF65-F5344CB8AC3E}">
        <p14:creationId xmlns:p14="http://schemas.microsoft.com/office/powerpoint/2010/main" val="275528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merciful</a:t>
            </a:r>
          </a:p>
        </p:txBody>
      </p:sp>
      <p:sp>
        <p:nvSpPr>
          <p:cNvPr id="3" name="Content Placeholder 2"/>
          <p:cNvSpPr>
            <a:spLocks noGrp="1"/>
          </p:cNvSpPr>
          <p:nvPr>
            <p:ph idx="1"/>
          </p:nvPr>
        </p:nvSpPr>
        <p:spPr>
          <a:xfrm>
            <a:off x="1066800" y="2103120"/>
            <a:ext cx="4971393" cy="3931920"/>
          </a:xfrm>
        </p:spPr>
        <p:txBody>
          <a:bodyPr>
            <a:normAutofit/>
          </a:bodyPr>
          <a:lstStyle/>
          <a:p>
            <a:r>
              <a:rPr lang="en-IN" sz="2400" b="1" dirty="0"/>
              <a:t>God’s mercy is an attribute many believers appreciate. Ephesians 2:4 explains: "But God, who is rich in mercy, because of His great love with which He loved us.”</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837" y="642594"/>
            <a:ext cx="5346250" cy="5603901"/>
          </a:xfrm>
          <a:prstGeom prst="rect">
            <a:avLst/>
          </a:prstGeom>
        </p:spPr>
      </p:pic>
    </p:spTree>
    <p:extLst>
      <p:ext uri="{BB962C8B-B14F-4D97-AF65-F5344CB8AC3E}">
        <p14:creationId xmlns:p14="http://schemas.microsoft.com/office/powerpoint/2010/main" val="3368746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faithful</a:t>
            </a:r>
          </a:p>
        </p:txBody>
      </p:sp>
      <p:sp>
        <p:nvSpPr>
          <p:cNvPr id="3" name="Content Placeholder 2"/>
          <p:cNvSpPr>
            <a:spLocks noGrp="1"/>
          </p:cNvSpPr>
          <p:nvPr>
            <p:ph idx="1"/>
          </p:nvPr>
        </p:nvSpPr>
        <p:spPr>
          <a:xfrm>
            <a:off x="8229600" y="2014194"/>
            <a:ext cx="3342289" cy="4020846"/>
          </a:xfrm>
        </p:spPr>
        <p:txBody>
          <a:bodyPr>
            <a:normAutofit/>
          </a:bodyPr>
          <a:lstStyle/>
          <a:p>
            <a:r>
              <a:rPr lang="en-IN" sz="2400" b="1" dirty="0"/>
              <a:t>This important attribute is described in 1 Corinthians 1:9, which reads: “God is faithful, by whom you were called into the fellowship of His Son, Jesus Christ our Lord.”</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95" y="2014194"/>
            <a:ext cx="7477125" cy="4143375"/>
          </a:xfrm>
          <a:prstGeom prst="rect">
            <a:avLst/>
          </a:prstGeom>
        </p:spPr>
      </p:pic>
    </p:spTree>
    <p:extLst>
      <p:ext uri="{BB962C8B-B14F-4D97-AF65-F5344CB8AC3E}">
        <p14:creationId xmlns:p14="http://schemas.microsoft.com/office/powerpoint/2010/main" val="61203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God is compassionate and gracious</a:t>
            </a:r>
            <a:endParaRPr lang="en-US" b="1" dirty="0"/>
          </a:p>
        </p:txBody>
      </p:sp>
      <p:sp>
        <p:nvSpPr>
          <p:cNvPr id="3" name="Content Placeholder 2"/>
          <p:cNvSpPr>
            <a:spLocks noGrp="1"/>
          </p:cNvSpPr>
          <p:nvPr>
            <p:ph idx="1"/>
          </p:nvPr>
        </p:nvSpPr>
        <p:spPr>
          <a:xfrm>
            <a:off x="6048703" y="2014194"/>
            <a:ext cx="4261945" cy="3931920"/>
          </a:xfrm>
        </p:spPr>
        <p:txBody>
          <a:bodyPr>
            <a:normAutofit/>
          </a:bodyPr>
          <a:lstStyle/>
          <a:p>
            <a:r>
              <a:rPr lang="en-IN" sz="2400" b="1" dirty="0"/>
              <a:t>Psalm 86:15 makes reference to these two attributes: “But You, O Lord, are a God full of compassion, and gracious, long suffering and abundant in mercy and truth.</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139" y="2014194"/>
            <a:ext cx="4467225" cy="4143375"/>
          </a:xfrm>
          <a:prstGeom prst="rect">
            <a:avLst/>
          </a:prstGeom>
        </p:spPr>
      </p:pic>
    </p:spTree>
    <p:extLst>
      <p:ext uri="{BB962C8B-B14F-4D97-AF65-F5344CB8AC3E}">
        <p14:creationId xmlns:p14="http://schemas.microsoft.com/office/powerpoint/2010/main" val="2776452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God is sovereign</a:t>
            </a:r>
          </a:p>
        </p:txBody>
      </p:sp>
      <p:sp>
        <p:nvSpPr>
          <p:cNvPr id="3" name="Content Placeholder 2"/>
          <p:cNvSpPr>
            <a:spLocks noGrp="1"/>
          </p:cNvSpPr>
          <p:nvPr>
            <p:ph idx="1"/>
          </p:nvPr>
        </p:nvSpPr>
        <p:spPr>
          <a:xfrm>
            <a:off x="1066800" y="2103120"/>
            <a:ext cx="5286703" cy="3931920"/>
          </a:xfrm>
        </p:spPr>
        <p:txBody>
          <a:bodyPr>
            <a:normAutofit/>
          </a:bodyPr>
          <a:lstStyle/>
          <a:p>
            <a:r>
              <a:rPr lang="en-IN" sz="2000" b="1" dirty="0"/>
              <a:t>God’s sovereignty is undisputed for believers. He is the creator and exercises his rule as such. God is king and controls everything</a:t>
            </a:r>
            <a:r>
              <a:rPr lang="en-IN" sz="2000" b="1" dirty="0" smtClean="0"/>
              <a:t>.</a:t>
            </a:r>
          </a:p>
          <a:p>
            <a:r>
              <a:rPr lang="en-US" sz="2000" b="1" dirty="0"/>
              <a:t>1 Chronicles 29:11-12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626" y="491419"/>
            <a:ext cx="5088858" cy="4017519"/>
          </a:xfrm>
          <a:prstGeom prst="rect">
            <a:avLst/>
          </a:prstGeom>
        </p:spPr>
      </p:pic>
    </p:spTree>
    <p:extLst>
      <p:ext uri="{BB962C8B-B14F-4D97-AF65-F5344CB8AC3E}">
        <p14:creationId xmlns:p14="http://schemas.microsoft.com/office/powerpoint/2010/main" val="77088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a healer</a:t>
            </a:r>
          </a:p>
        </p:txBody>
      </p:sp>
      <p:sp>
        <p:nvSpPr>
          <p:cNvPr id="3" name="Content Placeholder 2"/>
          <p:cNvSpPr>
            <a:spLocks noGrp="1"/>
          </p:cNvSpPr>
          <p:nvPr>
            <p:ph idx="1"/>
          </p:nvPr>
        </p:nvSpPr>
        <p:spPr>
          <a:xfrm>
            <a:off x="1066800" y="2103120"/>
            <a:ext cx="4545724" cy="3931920"/>
          </a:xfrm>
        </p:spPr>
        <p:txBody>
          <a:bodyPr>
            <a:normAutofit/>
          </a:bodyPr>
          <a:lstStyle/>
          <a:p>
            <a:r>
              <a:rPr lang="en-IN" sz="2400" b="1" dirty="0"/>
              <a:t>God heals. There are multiple examples of this in the numerous miracles mentioned in the Bible. (Exodus 15:26)</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759" y="648651"/>
            <a:ext cx="3657600" cy="5682343"/>
          </a:xfrm>
          <a:prstGeom prst="rect">
            <a:avLst/>
          </a:prstGeom>
        </p:spPr>
      </p:pic>
    </p:spTree>
    <p:extLst>
      <p:ext uri="{BB962C8B-B14F-4D97-AF65-F5344CB8AC3E}">
        <p14:creationId xmlns:p14="http://schemas.microsoft.com/office/powerpoint/2010/main" val="757384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a provider</a:t>
            </a:r>
          </a:p>
        </p:txBody>
      </p:sp>
      <p:sp>
        <p:nvSpPr>
          <p:cNvPr id="3" name="Content Placeholder 2"/>
          <p:cNvSpPr>
            <a:spLocks noGrp="1"/>
          </p:cNvSpPr>
          <p:nvPr>
            <p:ph idx="1"/>
          </p:nvPr>
        </p:nvSpPr>
        <p:spPr>
          <a:xfrm>
            <a:off x="1066800" y="2103120"/>
            <a:ext cx="5176345" cy="3931920"/>
          </a:xfrm>
        </p:spPr>
        <p:txBody>
          <a:bodyPr>
            <a:normAutofit/>
          </a:bodyPr>
          <a:lstStyle/>
          <a:p>
            <a:r>
              <a:rPr lang="en-IN" sz="2800" b="1" dirty="0"/>
              <a:t>God provides his people with everything they need.</a:t>
            </a:r>
          </a:p>
          <a:p>
            <a:r>
              <a:rPr lang="en-IN" sz="2800" b="1" dirty="0"/>
              <a:t>(Philippians 4:19)</a:t>
            </a:r>
            <a:endParaRPr lang="en-US" sz="2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282" y="642594"/>
            <a:ext cx="3816077" cy="5589204"/>
          </a:xfrm>
          <a:prstGeom prst="rect">
            <a:avLst/>
          </a:prstGeom>
        </p:spPr>
      </p:pic>
    </p:spTree>
    <p:extLst>
      <p:ext uri="{BB962C8B-B14F-4D97-AF65-F5344CB8AC3E}">
        <p14:creationId xmlns:p14="http://schemas.microsoft.com/office/powerpoint/2010/main" val="152585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truthful</a:t>
            </a:r>
          </a:p>
        </p:txBody>
      </p:sp>
      <p:sp>
        <p:nvSpPr>
          <p:cNvPr id="3" name="Content Placeholder 2"/>
          <p:cNvSpPr>
            <a:spLocks noGrp="1"/>
          </p:cNvSpPr>
          <p:nvPr>
            <p:ph idx="1"/>
          </p:nvPr>
        </p:nvSpPr>
        <p:spPr>
          <a:xfrm>
            <a:off x="1066800" y="2103120"/>
            <a:ext cx="4671848" cy="3931920"/>
          </a:xfrm>
        </p:spPr>
        <p:txBody>
          <a:bodyPr>
            <a:normAutofit/>
          </a:bodyPr>
          <a:lstStyle/>
          <a:p>
            <a:r>
              <a:rPr lang="en-IN" sz="2400" b="1" dirty="0"/>
              <a:t>"God is not a man," according to Numbers 23:19, so he doesn't lie. Whatever he says he is and does, is the truth.</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717" y="1005840"/>
            <a:ext cx="5029200" cy="5029200"/>
          </a:xfrm>
          <a:prstGeom prst="rect">
            <a:avLst/>
          </a:prstGeom>
        </p:spPr>
      </p:pic>
    </p:spTree>
    <p:extLst>
      <p:ext uri="{BB962C8B-B14F-4D97-AF65-F5344CB8AC3E}">
        <p14:creationId xmlns:p14="http://schemas.microsoft.com/office/powerpoint/2010/main" val="3369642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righteous</a:t>
            </a:r>
          </a:p>
        </p:txBody>
      </p:sp>
      <p:sp>
        <p:nvSpPr>
          <p:cNvPr id="3" name="Content Placeholder 2"/>
          <p:cNvSpPr>
            <a:spLocks noGrp="1"/>
          </p:cNvSpPr>
          <p:nvPr>
            <p:ph idx="1"/>
          </p:nvPr>
        </p:nvSpPr>
        <p:spPr>
          <a:xfrm>
            <a:off x="7567448" y="2103120"/>
            <a:ext cx="3557752" cy="3931920"/>
          </a:xfrm>
        </p:spPr>
        <p:txBody>
          <a:bodyPr>
            <a:normAutofit/>
          </a:bodyPr>
          <a:lstStyle/>
          <a:p>
            <a:r>
              <a:rPr lang="en-IN" sz="2400" b="1" dirty="0"/>
              <a:t>Being morally right is one of God’s most popular attributes. “The Lord is righteous in all His ways, Gracious in all His works.” (Psalm 145:17).</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891665"/>
            <a:ext cx="5915025" cy="4143375"/>
          </a:xfrm>
          <a:prstGeom prst="rect">
            <a:avLst/>
          </a:prstGeom>
        </p:spPr>
      </p:pic>
    </p:spTree>
    <p:extLst>
      <p:ext uri="{BB962C8B-B14F-4D97-AF65-F5344CB8AC3E}">
        <p14:creationId xmlns:p14="http://schemas.microsoft.com/office/powerpoint/2010/main" val="3968088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just</a:t>
            </a:r>
          </a:p>
        </p:txBody>
      </p:sp>
      <p:sp>
        <p:nvSpPr>
          <p:cNvPr id="3" name="Content Placeholder 2"/>
          <p:cNvSpPr>
            <a:spLocks noGrp="1"/>
          </p:cNvSpPr>
          <p:nvPr>
            <p:ph idx="1"/>
          </p:nvPr>
        </p:nvSpPr>
        <p:spPr>
          <a:xfrm>
            <a:off x="5782792" y="1751067"/>
            <a:ext cx="5342408" cy="2468236"/>
          </a:xfrm>
        </p:spPr>
        <p:txBody>
          <a:bodyPr>
            <a:normAutofit/>
          </a:bodyPr>
          <a:lstStyle/>
          <a:p>
            <a:r>
              <a:rPr lang="en-IN" sz="2400" b="1" dirty="0"/>
              <a:t>Deuteronomy 32:4 tells us that “He is the Rock, His work is perfect; For all His ways are justice, a God of truth and without injustice; Righteous and upright is He.”</a:t>
            </a:r>
            <a:endParaRPr lang="en-US" sz="2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751067"/>
            <a:ext cx="4348491" cy="4547100"/>
          </a:xfrm>
          <a:prstGeom prst="rect">
            <a:avLst/>
          </a:prstGeom>
        </p:spPr>
      </p:pic>
    </p:spTree>
    <p:extLst>
      <p:ext uri="{BB962C8B-B14F-4D97-AF65-F5344CB8AC3E}">
        <p14:creationId xmlns:p14="http://schemas.microsoft.com/office/powerpoint/2010/main" val="3031016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self-sufficient</a:t>
            </a:r>
          </a:p>
        </p:txBody>
      </p:sp>
      <p:sp>
        <p:nvSpPr>
          <p:cNvPr id="3" name="Content Placeholder 2"/>
          <p:cNvSpPr>
            <a:spLocks noGrp="1"/>
          </p:cNvSpPr>
          <p:nvPr>
            <p:ph idx="1"/>
          </p:nvPr>
        </p:nvSpPr>
        <p:spPr>
          <a:xfrm>
            <a:off x="1066800" y="2103120"/>
            <a:ext cx="4056993" cy="3931920"/>
          </a:xfrm>
        </p:spPr>
        <p:txBody>
          <a:bodyPr>
            <a:normAutofit/>
          </a:bodyPr>
          <a:lstStyle/>
          <a:p>
            <a:r>
              <a:rPr lang="en-IN" sz="2400" b="1" dirty="0"/>
              <a:t>This attribute can be found in John 5:26, which reads: “For as the Father has life in Himself, so He has granted the Son to have life in Himself.”</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357" y="642594"/>
            <a:ext cx="4238353" cy="5603901"/>
          </a:xfrm>
          <a:prstGeom prst="rect">
            <a:avLst/>
          </a:prstGeom>
        </p:spPr>
      </p:pic>
    </p:spTree>
    <p:extLst>
      <p:ext uri="{BB962C8B-B14F-4D97-AF65-F5344CB8AC3E}">
        <p14:creationId xmlns:p14="http://schemas.microsoft.com/office/powerpoint/2010/main" val="4052981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jealous</a:t>
            </a:r>
          </a:p>
        </p:txBody>
      </p:sp>
      <p:sp>
        <p:nvSpPr>
          <p:cNvPr id="3" name="Content Placeholder 2"/>
          <p:cNvSpPr>
            <a:spLocks noGrp="1"/>
          </p:cNvSpPr>
          <p:nvPr>
            <p:ph idx="1"/>
          </p:nvPr>
        </p:nvSpPr>
        <p:spPr>
          <a:xfrm>
            <a:off x="1066800" y="2103120"/>
            <a:ext cx="4403834" cy="3931920"/>
          </a:xfrm>
        </p:spPr>
        <p:txBody>
          <a:bodyPr>
            <a:normAutofit/>
          </a:bodyPr>
          <a:lstStyle/>
          <a:p>
            <a:r>
              <a:rPr lang="en-IN" sz="2400" b="1" dirty="0"/>
              <a:t>God is jealous in the sense that he doesn’t want us to worship other gods. (Exodus 34:14)</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9822" y="1775422"/>
            <a:ext cx="5951154" cy="4471074"/>
          </a:xfrm>
          <a:prstGeom prst="rect">
            <a:avLst/>
          </a:prstGeom>
        </p:spPr>
      </p:pic>
    </p:spTree>
    <p:extLst>
      <p:ext uri="{BB962C8B-B14F-4D97-AF65-F5344CB8AC3E}">
        <p14:creationId xmlns:p14="http://schemas.microsoft.com/office/powerpoint/2010/main" val="1785815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Sources</a:t>
            </a:r>
            <a:endParaRPr lang="en-US" dirty="0"/>
          </a:p>
        </p:txBody>
      </p:sp>
      <p:sp>
        <p:nvSpPr>
          <p:cNvPr id="3" name="Content Placeholder 2"/>
          <p:cNvSpPr>
            <a:spLocks noGrp="1"/>
          </p:cNvSpPr>
          <p:nvPr>
            <p:ph idx="1"/>
          </p:nvPr>
        </p:nvSpPr>
        <p:spPr/>
        <p:txBody>
          <a:bodyPr/>
          <a:lstStyle/>
          <a:p>
            <a:r>
              <a:rPr lang="en-US" b="1" dirty="0"/>
              <a:t>Sources:</a:t>
            </a:r>
            <a:r>
              <a:rPr lang="en-US" dirty="0"/>
              <a:t> (Bible Study Tools) (Equation of Hope</a:t>
            </a:r>
            <a:r>
              <a:rPr lang="en-US" dirty="0" smtClean="0"/>
              <a:t>)</a:t>
            </a:r>
          </a:p>
          <a:p>
            <a:endParaRPr lang="en-US" dirty="0"/>
          </a:p>
          <a:p>
            <a:r>
              <a:rPr lang="en-US" b="1" u="sng" dirty="0">
                <a:hlinkClick r:id="rId2"/>
              </a:rPr>
              <a:t>God’s main attributes (according to the Bible</a:t>
            </a:r>
            <a:r>
              <a:rPr lang="en-US" b="1" u="sng" dirty="0" smtClean="0">
                <a:hlinkClick r:id="rId2"/>
              </a:rPr>
              <a:t>)</a:t>
            </a:r>
            <a:endParaRPr lang="en-US" b="1" u="sng" dirty="0" smtClean="0"/>
          </a:p>
          <a:p>
            <a:endParaRPr lang="en-US" b="1" dirty="0"/>
          </a:p>
          <a:p>
            <a:r>
              <a:rPr lang="en-US" u="sng" dirty="0"/>
              <a:t>https://www.msn.com/en-in/entertainment/hollywood/god-s-main-attributes-according-to-the-bible/ss-AA1twSqf</a:t>
            </a:r>
            <a:r>
              <a:rPr lang="en-US" dirty="0"/>
              <a:t> (December 05, 2024</a:t>
            </a:r>
            <a:r>
              <a:rPr lang="en-US" dirty="0" smtClean="0"/>
              <a:t>)</a:t>
            </a:r>
            <a:endParaRPr lang="en-US" dirty="0"/>
          </a:p>
        </p:txBody>
      </p:sp>
    </p:spTree>
    <p:extLst>
      <p:ext uri="{BB962C8B-B14F-4D97-AF65-F5344CB8AC3E}">
        <p14:creationId xmlns:p14="http://schemas.microsoft.com/office/powerpoint/2010/main" val="3774074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6FF3823-BBAD-4D28-B6DB-E416E2409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0" cy="6858000"/>
          </a:xfrm>
          <a:prstGeom prst="rect">
            <a:avLst/>
          </a:prstGeom>
          <a:blipFill dpi="0" rotWithShape="1">
            <a:blip r:embed="rId3">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0E20F056-0FFD-4EE9-BDCB-8963C7F8BA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8" name="Rectangle 17">
            <a:extLst>
              <a:ext uri="{FF2B5EF4-FFF2-40B4-BE49-F238E27FC236}">
                <a16:creationId xmlns="" xmlns:a16="http://schemas.microsoft.com/office/drawing/2014/main" id="{87507ED7-71D7-4B95-8D4F-7B3E186238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grpSp>
        <p:nvGrpSpPr>
          <p:cNvPr id="20" name="Group 19">
            <a:extLst>
              <a:ext uri="{FF2B5EF4-FFF2-40B4-BE49-F238E27FC236}">
                <a16:creationId xmlns="" xmlns:a16="http://schemas.microsoft.com/office/drawing/2014/main" id="{AA38E6D2-F0D9-4B69-ABEB-EB70412E8C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135880" y="1267730"/>
            <a:ext cx="1920240" cy="731520"/>
            <a:chOff x="4828372" y="1267730"/>
            <a:chExt cx="2227748" cy="731520"/>
          </a:xfrm>
        </p:grpSpPr>
        <p:sp>
          <p:nvSpPr>
            <p:cNvPr id="21" name="Rectangle 20">
              <a:extLst>
                <a:ext uri="{FF2B5EF4-FFF2-40B4-BE49-F238E27FC236}">
                  <a16:creationId xmlns="" xmlns:a16="http://schemas.microsoft.com/office/drawing/2014/main" id="{025EA075-7728-48F3-B18E-92389160DD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22" name="Group 21">
              <a:extLst>
                <a:ext uri="{FF2B5EF4-FFF2-40B4-BE49-F238E27FC236}">
                  <a16:creationId xmlns="" xmlns:a16="http://schemas.microsoft.com/office/drawing/2014/main" id="{1115E6AD-1E2A-40FE-B424-56271D8A89F6}"/>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4828372" y="1267730"/>
              <a:ext cx="1567331" cy="645295"/>
              <a:chOff x="5318306" y="1386268"/>
              <a:chExt cx="1567331" cy="645295"/>
            </a:xfrm>
          </p:grpSpPr>
          <p:cxnSp>
            <p:nvCxnSpPr>
              <p:cNvPr id="23" name="Straight Connector 22">
                <a:extLst>
                  <a:ext uri="{FF2B5EF4-FFF2-40B4-BE49-F238E27FC236}">
                    <a16:creationId xmlns="" xmlns:a16="http://schemas.microsoft.com/office/drawing/2014/main" id="{D2CFBBA0-D70F-4068-8385-B020EA21AAB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D963F62F-FFD6-43CD-BE0D-00770BB97C0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875688F4-0BFA-49D0-92B0-84CBE5508B0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grpSp>
      <p:pic>
        <p:nvPicPr>
          <p:cNvPr id="9" name="Picture 8" descr="Bright Flowers">
            <a:extLst>
              <a:ext uri="{FF2B5EF4-FFF2-40B4-BE49-F238E27FC236}">
                <a16:creationId xmlns="" xmlns:a16="http://schemas.microsoft.com/office/drawing/2014/main" id="{E3AED392-F4FF-45D7-9A91-FD20E7E29C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7" name="Rectangle 26">
            <a:extLst>
              <a:ext uri="{FF2B5EF4-FFF2-40B4-BE49-F238E27FC236}">
                <a16:creationId xmlns="" xmlns:a16="http://schemas.microsoft.com/office/drawing/2014/main" id="{7BB58C53-AF1A-4577-9FD9-2A6A3DDEA5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9" name="Rectangle 28">
            <a:extLst>
              <a:ext uri="{FF2B5EF4-FFF2-40B4-BE49-F238E27FC236}">
                <a16:creationId xmlns="" xmlns:a16="http://schemas.microsoft.com/office/drawing/2014/main" id="{E5F7F7DE-2DAA-4260-B379-423DEC36F3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 xmlns:a16="http://schemas.microsoft.com/office/drawing/2014/main" id="{722BAEBB-B897-4E2E-8BE7-753F1060BEA5}"/>
              </a:ext>
            </a:extLst>
          </p:cNvPr>
          <p:cNvSpPr>
            <a:spLocks noGrp="1"/>
          </p:cNvSpPr>
          <p:nvPr>
            <p:ph type="title"/>
          </p:nvPr>
        </p:nvSpPr>
        <p:spPr>
          <a:xfrm>
            <a:off x="1561708" y="2091264"/>
            <a:ext cx="9068586" cy="1084266"/>
          </a:xfrm>
        </p:spPr>
        <p:txBody>
          <a:bodyPr vert="horz" lIns="91440" tIns="45720" rIns="91440" bIns="45720" rtlCol="0" anchor="ctr">
            <a:normAutofit/>
          </a:bodyPr>
          <a:lstStyle/>
          <a:p>
            <a:r>
              <a:rPr lang="en-US" dirty="0" smtClean="0"/>
              <a:t>Deepagam</a:t>
            </a:r>
            <a:endParaRPr lang="en-US" dirty="0"/>
          </a:p>
        </p:txBody>
      </p:sp>
      <p:sp>
        <p:nvSpPr>
          <p:cNvPr id="3" name="Text Placeholder 2">
            <a:extLst>
              <a:ext uri="{FF2B5EF4-FFF2-40B4-BE49-F238E27FC236}">
                <a16:creationId xmlns="" xmlns:a16="http://schemas.microsoft.com/office/drawing/2014/main" id="{459DEA66-4826-47AE-AD32-B06226F8ECC6}"/>
              </a:ext>
            </a:extLst>
          </p:cNvPr>
          <p:cNvSpPr>
            <a:spLocks noGrp="1"/>
          </p:cNvSpPr>
          <p:nvPr>
            <p:ph type="body" idx="1"/>
          </p:nvPr>
        </p:nvSpPr>
        <p:spPr>
          <a:xfrm>
            <a:off x="1562100" y="3266970"/>
            <a:ext cx="9070848" cy="1967183"/>
          </a:xfrm>
        </p:spPr>
        <p:txBody>
          <a:bodyPr vert="horz" lIns="91440" tIns="45720" rIns="91440" bIns="45720" rtlCol="0">
            <a:normAutofit lnSpcReduction="10000"/>
          </a:bodyPr>
          <a:lstStyle/>
          <a:p>
            <a:pPr>
              <a:spcBef>
                <a:spcPts val="0"/>
              </a:spcBef>
            </a:pPr>
            <a:r>
              <a:rPr lang="en-US" b="1" spc="80" dirty="0" smtClean="0"/>
              <a:t>Don Bosco Catechetical Center, The Citadel</a:t>
            </a:r>
          </a:p>
          <a:p>
            <a:pPr>
              <a:spcBef>
                <a:spcPts val="0"/>
              </a:spcBef>
            </a:pPr>
            <a:r>
              <a:rPr lang="en-IN" spc="80" dirty="0" smtClean="0"/>
              <a:t>No. 45, </a:t>
            </a:r>
            <a:r>
              <a:rPr lang="en-IN" spc="80" dirty="0" err="1" smtClean="0"/>
              <a:t>Landons</a:t>
            </a:r>
            <a:r>
              <a:rPr lang="en-IN" spc="80" dirty="0" smtClean="0"/>
              <a:t> Road, </a:t>
            </a:r>
            <a:r>
              <a:rPr lang="en-IN" spc="80" dirty="0" err="1" smtClean="0"/>
              <a:t>Kilpauk</a:t>
            </a:r>
            <a:r>
              <a:rPr lang="en-IN" spc="80" dirty="0" smtClean="0"/>
              <a:t>, Chennai – Tamil Nadu, 600010, INDIA</a:t>
            </a:r>
          </a:p>
          <a:p>
            <a:pPr>
              <a:spcBef>
                <a:spcPts val="0"/>
              </a:spcBef>
            </a:pPr>
            <a:endParaRPr lang="en-IN" spc="80" dirty="0"/>
          </a:p>
          <a:p>
            <a:pPr algn="l">
              <a:spcBef>
                <a:spcPts val="200"/>
              </a:spcBef>
              <a:spcAft>
                <a:spcPts val="200"/>
              </a:spcAft>
            </a:pPr>
            <a:r>
              <a:rPr lang="en-IN" b="1" spc="80" dirty="0" smtClean="0"/>
              <a:t>Email: </a:t>
            </a:r>
            <a:r>
              <a:rPr lang="en-IN" spc="80" dirty="0" smtClean="0">
                <a:hlinkClick r:id="rId5"/>
              </a:rPr>
              <a:t>web.Deepagam.inm@gmail.com</a:t>
            </a:r>
            <a:endParaRPr lang="en-IN" spc="80" dirty="0" smtClean="0"/>
          </a:p>
          <a:p>
            <a:pPr algn="l">
              <a:spcBef>
                <a:spcPts val="200"/>
              </a:spcBef>
              <a:spcAft>
                <a:spcPts val="200"/>
              </a:spcAft>
            </a:pPr>
            <a:r>
              <a:rPr lang="en-IN" b="1" spc="80" dirty="0" smtClean="0"/>
              <a:t>Website:</a:t>
            </a:r>
            <a:r>
              <a:rPr lang="en-IN" spc="80" dirty="0" smtClean="0"/>
              <a:t> </a:t>
            </a:r>
            <a:r>
              <a:rPr lang="en-IN" spc="80" dirty="0" smtClean="0">
                <a:hlinkClick r:id="rId6"/>
              </a:rPr>
              <a:t>https</a:t>
            </a:r>
            <a:r>
              <a:rPr lang="en-IN" spc="80" dirty="0">
                <a:hlinkClick r:id="rId6"/>
              </a:rPr>
              <a:t>://</a:t>
            </a:r>
            <a:r>
              <a:rPr lang="en-IN" spc="80" dirty="0" smtClean="0">
                <a:hlinkClick r:id="rId6"/>
              </a:rPr>
              <a:t>deepagam.com</a:t>
            </a:r>
            <a:endParaRPr lang="en-IN" spc="80" dirty="0" smtClean="0"/>
          </a:p>
          <a:p>
            <a:pPr algn="l">
              <a:spcBef>
                <a:spcPts val="200"/>
              </a:spcBef>
              <a:spcAft>
                <a:spcPts val="200"/>
              </a:spcAft>
            </a:pPr>
            <a:r>
              <a:rPr lang="en-IN" b="1" spc="80" dirty="0"/>
              <a:t>Facebook: </a:t>
            </a:r>
            <a:r>
              <a:rPr lang="en-IN" spc="80" dirty="0"/>
              <a:t>@</a:t>
            </a:r>
            <a:r>
              <a:rPr lang="en-IN" spc="80" dirty="0" err="1"/>
              <a:t>deepagamdonbosco.deepagamdonbosco</a:t>
            </a:r>
            <a:endParaRPr lang="en-IN" spc="80" dirty="0"/>
          </a:p>
          <a:p>
            <a:pPr algn="l">
              <a:spcBef>
                <a:spcPts val="200"/>
              </a:spcBef>
              <a:spcAft>
                <a:spcPts val="200"/>
              </a:spcAft>
            </a:pPr>
            <a:r>
              <a:rPr lang="en-IN" b="1" spc="80" dirty="0"/>
              <a:t>Twitter (X): </a:t>
            </a:r>
            <a:r>
              <a:rPr lang="en-IN" spc="80" dirty="0"/>
              <a:t>@</a:t>
            </a:r>
            <a:r>
              <a:rPr lang="en-IN" spc="80" dirty="0" err="1"/>
              <a:t>deepagamdb</a:t>
            </a:r>
            <a:endParaRPr lang="en-US" spc="80" dirty="0"/>
          </a:p>
        </p:txBody>
      </p:sp>
      <p:sp>
        <p:nvSpPr>
          <p:cNvPr id="31" name="Rectangle 30">
            <a:extLst>
              <a:ext uri="{FF2B5EF4-FFF2-40B4-BE49-F238E27FC236}">
                <a16:creationId xmlns="" xmlns:a16="http://schemas.microsoft.com/office/drawing/2014/main" id="{3C0C984F-4779-40F8-A8DC-59DD7615BE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 xmlns:a16="http://schemas.microsoft.com/office/drawing/2014/main" id="{57D5430C-DB52-4EA6-8319-C7AC4C1710C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8166ECFA-EC1E-4CD9-A9CC-1EBFE29AB8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C746FE2E-3188-4CA0-96F7-21A68D1B194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90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omniscient</a:t>
            </a:r>
          </a:p>
        </p:txBody>
      </p:sp>
      <p:sp>
        <p:nvSpPr>
          <p:cNvPr id="3" name="Content Placeholder 2"/>
          <p:cNvSpPr>
            <a:spLocks noGrp="1"/>
          </p:cNvSpPr>
          <p:nvPr>
            <p:ph idx="1"/>
          </p:nvPr>
        </p:nvSpPr>
        <p:spPr>
          <a:xfrm>
            <a:off x="1066800" y="2103120"/>
            <a:ext cx="6099284" cy="3931920"/>
          </a:xfrm>
        </p:spPr>
        <p:txBody>
          <a:bodyPr>
            <a:normAutofit/>
          </a:bodyPr>
          <a:lstStyle/>
          <a:p>
            <a:r>
              <a:rPr lang="en-IN" sz="2400" b="1" dirty="0"/>
              <a:t>Indeed, the Bible tells us that God knows everything.</a:t>
            </a:r>
          </a:p>
          <a:p>
            <a:r>
              <a:rPr lang="en-IN" sz="2400" b="1" dirty="0"/>
              <a:t>Psalm 139:4</a:t>
            </a:r>
          </a:p>
          <a:p>
            <a:r>
              <a:rPr lang="en-IN" sz="2400" b="1" dirty="0"/>
              <a:t>1 John 3:20</a:t>
            </a:r>
            <a:endParaRPr lang="en-US" sz="2400" b="1"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460" b="100000" l="0" r="100000"/>
                    </a14:imgEffect>
                  </a14:imgLayer>
                </a14:imgProps>
              </a:ext>
              <a:ext uri="{28A0092B-C50C-407E-A947-70E740481C1C}">
                <a14:useLocalDpi xmlns:a14="http://schemas.microsoft.com/office/drawing/2010/main" val="0"/>
              </a:ext>
            </a:extLst>
          </a:blip>
          <a:stretch>
            <a:fillRect/>
          </a:stretch>
        </p:blipFill>
        <p:spPr>
          <a:xfrm>
            <a:off x="6338970" y="1292772"/>
            <a:ext cx="5056214" cy="4953723"/>
          </a:xfrm>
          <a:prstGeom prst="rect">
            <a:avLst/>
          </a:prstGeom>
        </p:spPr>
      </p:pic>
    </p:spTree>
    <p:extLst>
      <p:ext uri="{BB962C8B-B14F-4D97-AF65-F5344CB8AC3E}">
        <p14:creationId xmlns:p14="http://schemas.microsoft.com/office/powerpoint/2010/main" val="1408283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omnipresent</a:t>
            </a:r>
          </a:p>
        </p:txBody>
      </p:sp>
      <p:sp>
        <p:nvSpPr>
          <p:cNvPr id="3" name="Content Placeholder 2"/>
          <p:cNvSpPr>
            <a:spLocks noGrp="1"/>
          </p:cNvSpPr>
          <p:nvPr>
            <p:ph idx="1"/>
          </p:nvPr>
        </p:nvSpPr>
        <p:spPr>
          <a:xfrm>
            <a:off x="1066800" y="2103120"/>
            <a:ext cx="5202620" cy="3931920"/>
          </a:xfrm>
        </p:spPr>
        <p:txBody>
          <a:bodyPr>
            <a:normAutofit/>
          </a:bodyPr>
          <a:lstStyle/>
          <a:p>
            <a:r>
              <a:rPr lang="en-IN" sz="2400" b="1" dirty="0"/>
              <a:t>Not only does God know everything, but he is everywhere</a:t>
            </a:r>
            <a:r>
              <a:rPr lang="en-IN" sz="2400" b="1" dirty="0" smtClean="0"/>
              <a:t>.</a:t>
            </a:r>
          </a:p>
          <a:p>
            <a:r>
              <a:rPr lang="en-US" sz="2400" b="1" dirty="0"/>
              <a:t>Proverbs 15:3</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269420" y="1454518"/>
            <a:ext cx="5334000" cy="4854301"/>
          </a:xfrm>
          <a:prstGeom prst="rect">
            <a:avLst/>
          </a:prstGeom>
        </p:spPr>
      </p:pic>
    </p:spTree>
    <p:extLst>
      <p:ext uri="{BB962C8B-B14F-4D97-AF65-F5344CB8AC3E}">
        <p14:creationId xmlns:p14="http://schemas.microsoft.com/office/powerpoint/2010/main" val="4217456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everlasting</a:t>
            </a:r>
          </a:p>
        </p:txBody>
      </p:sp>
      <p:sp>
        <p:nvSpPr>
          <p:cNvPr id="3" name="Content Placeholder 2"/>
          <p:cNvSpPr>
            <a:spLocks noGrp="1"/>
          </p:cNvSpPr>
          <p:nvPr>
            <p:ph idx="1"/>
          </p:nvPr>
        </p:nvSpPr>
        <p:spPr>
          <a:xfrm>
            <a:off x="1066800" y="2103120"/>
            <a:ext cx="5775434" cy="3931920"/>
          </a:xfrm>
        </p:spPr>
        <p:txBody>
          <a:bodyPr>
            <a:normAutofit/>
          </a:bodyPr>
          <a:lstStyle/>
          <a:p>
            <a:r>
              <a:rPr lang="en-IN" sz="2400" b="1" dirty="0"/>
              <a:t>God is eternal, according to Isaiah 40:28, which mentions “The everlasting God, the Lord.”</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727" y="1576552"/>
            <a:ext cx="4970537" cy="4669943"/>
          </a:xfrm>
          <a:prstGeom prst="rect">
            <a:avLst/>
          </a:prstGeom>
        </p:spPr>
      </p:pic>
    </p:spTree>
    <p:extLst>
      <p:ext uri="{BB962C8B-B14F-4D97-AF65-F5344CB8AC3E}">
        <p14:creationId xmlns:p14="http://schemas.microsoft.com/office/powerpoint/2010/main" val="105858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immutable</a:t>
            </a:r>
          </a:p>
        </p:txBody>
      </p:sp>
      <p:sp>
        <p:nvSpPr>
          <p:cNvPr id="3" name="Content Placeholder 2"/>
          <p:cNvSpPr>
            <a:spLocks noGrp="1"/>
          </p:cNvSpPr>
          <p:nvPr>
            <p:ph idx="1"/>
          </p:nvPr>
        </p:nvSpPr>
        <p:spPr>
          <a:xfrm>
            <a:off x="1066800" y="2103120"/>
            <a:ext cx="10442028" cy="750439"/>
          </a:xfrm>
        </p:spPr>
        <p:txBody>
          <a:bodyPr>
            <a:normAutofit/>
          </a:bodyPr>
          <a:lstStyle/>
          <a:p>
            <a:r>
              <a:rPr lang="en-IN" sz="2400" b="1" dirty="0"/>
              <a:t>God doesn’t change. God himself said it, according to Malachi 3:6.</a:t>
            </a:r>
            <a:endParaRPr lang="en-US" sz="2400" b="1"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5159" t="9441" r="5053" b="8751"/>
          <a:stretch/>
        </p:blipFill>
        <p:spPr>
          <a:xfrm>
            <a:off x="1671145" y="3105808"/>
            <a:ext cx="8860222" cy="3389586"/>
          </a:xfrm>
          <a:prstGeom prst="rect">
            <a:avLst/>
          </a:prstGeom>
        </p:spPr>
      </p:pic>
    </p:spTree>
    <p:extLst>
      <p:ext uri="{BB962C8B-B14F-4D97-AF65-F5344CB8AC3E}">
        <p14:creationId xmlns:p14="http://schemas.microsoft.com/office/powerpoint/2010/main" val="3123278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transcendent</a:t>
            </a:r>
          </a:p>
        </p:txBody>
      </p:sp>
      <p:sp>
        <p:nvSpPr>
          <p:cNvPr id="3" name="Content Placeholder 2"/>
          <p:cNvSpPr>
            <a:spLocks noGrp="1"/>
          </p:cNvSpPr>
          <p:nvPr>
            <p:ph idx="1"/>
          </p:nvPr>
        </p:nvSpPr>
        <p:spPr>
          <a:xfrm>
            <a:off x="1066800" y="2103119"/>
            <a:ext cx="3252952" cy="4140025"/>
          </a:xfrm>
        </p:spPr>
        <p:txBody>
          <a:bodyPr>
            <a:normAutofit/>
          </a:bodyPr>
          <a:lstStyle/>
          <a:p>
            <a:r>
              <a:rPr lang="en-US" sz="2400" b="1" dirty="0"/>
              <a:t>The transcendence of God is a key attribute that is mentioned in the Bible. Isaiah 55:8-9 is one good example.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958" y="2099769"/>
            <a:ext cx="7010400" cy="4143375"/>
          </a:xfrm>
          <a:prstGeom prst="rect">
            <a:avLst/>
          </a:prstGeom>
        </p:spPr>
      </p:pic>
    </p:spTree>
    <p:extLst>
      <p:ext uri="{BB962C8B-B14F-4D97-AF65-F5344CB8AC3E}">
        <p14:creationId xmlns:p14="http://schemas.microsoft.com/office/powerpoint/2010/main" val="4145061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God is a creator</a:t>
            </a:r>
          </a:p>
        </p:txBody>
      </p:sp>
      <p:sp>
        <p:nvSpPr>
          <p:cNvPr id="3" name="Content Placeholder 2"/>
          <p:cNvSpPr>
            <a:spLocks noGrp="1"/>
          </p:cNvSpPr>
          <p:nvPr>
            <p:ph idx="1"/>
          </p:nvPr>
        </p:nvSpPr>
        <p:spPr>
          <a:xfrm>
            <a:off x="1066800" y="2103120"/>
            <a:ext cx="5065986" cy="3931920"/>
          </a:xfrm>
        </p:spPr>
        <p:txBody>
          <a:bodyPr>
            <a:normAutofit/>
          </a:bodyPr>
          <a:lstStyle/>
          <a:p>
            <a:r>
              <a:rPr lang="en-IN" sz="2400" b="1" dirty="0"/>
              <a:t>God created everything and his status as the creator is mentioned in the Bible multiple times.</a:t>
            </a:r>
          </a:p>
          <a:p>
            <a:r>
              <a:rPr lang="en-IN" sz="2400" b="1" dirty="0" smtClean="0"/>
              <a:t>Colossians </a:t>
            </a:r>
            <a:r>
              <a:rPr lang="en-IN" sz="2400" b="1" dirty="0"/>
              <a:t>1:16</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730" y="642594"/>
            <a:ext cx="4431591" cy="5603901"/>
          </a:xfrm>
          <a:prstGeom prst="rect">
            <a:avLst/>
          </a:prstGeom>
        </p:spPr>
      </p:pic>
    </p:spTree>
    <p:extLst>
      <p:ext uri="{BB962C8B-B14F-4D97-AF65-F5344CB8AC3E}">
        <p14:creationId xmlns:p14="http://schemas.microsoft.com/office/powerpoint/2010/main" val="356568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God is a </a:t>
            </a:r>
            <a:r>
              <a:rPr lang="en-US" b="1" dirty="0" smtClean="0"/>
              <a:t>savior</a:t>
            </a:r>
            <a:endParaRPr lang="en-US" b="1" dirty="0"/>
          </a:p>
        </p:txBody>
      </p:sp>
      <p:sp>
        <p:nvSpPr>
          <p:cNvPr id="3" name="Content Placeholder 2"/>
          <p:cNvSpPr>
            <a:spLocks noGrp="1"/>
          </p:cNvSpPr>
          <p:nvPr>
            <p:ph idx="1"/>
          </p:nvPr>
        </p:nvSpPr>
        <p:spPr>
          <a:xfrm>
            <a:off x="1066800" y="2103120"/>
            <a:ext cx="5286703" cy="3209859"/>
          </a:xfrm>
        </p:spPr>
        <p:txBody>
          <a:bodyPr>
            <a:normAutofit/>
          </a:bodyPr>
          <a:lstStyle/>
          <a:p>
            <a:r>
              <a:rPr lang="en-IN" sz="2800" b="1" dirty="0"/>
              <a:t>When it comes to salvation, God is there.</a:t>
            </a:r>
          </a:p>
          <a:p>
            <a:r>
              <a:rPr lang="en-IN" sz="2800" b="1" dirty="0"/>
              <a:t>(Isaiah 45:21).</a:t>
            </a:r>
            <a:endParaRPr lang="en-US" sz="2800" b="1"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978822" y="1328394"/>
            <a:ext cx="7734300" cy="4143375"/>
          </a:xfrm>
          <a:prstGeom prst="rect">
            <a:avLst/>
          </a:prstGeom>
        </p:spPr>
      </p:pic>
    </p:spTree>
    <p:extLst>
      <p:ext uri="{BB962C8B-B14F-4D97-AF65-F5344CB8AC3E}">
        <p14:creationId xmlns:p14="http://schemas.microsoft.com/office/powerpoint/2010/main" val="33187747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821B79-AD0B-4D14-A179-D860A55FA06E}">
  <ds:schemaRefs>
    <ds:schemaRef ds:uri="http://schemas.microsoft.com/sharepoint/v3/contenttype/forms"/>
  </ds:schemaRefs>
</ds:datastoreItem>
</file>

<file path=customXml/itemProps2.xml><?xml version="1.0" encoding="utf-8"?>
<ds:datastoreItem xmlns:ds="http://schemas.openxmlformats.org/officeDocument/2006/customXml" ds:itemID="{14758583-3BF2-49DD-B2F1-0E7456A4E13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35CA6D35-17B7-413E-98AB-823CBCB8E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Garden design</Template>
  <TotalTime>0</TotalTime>
  <Words>2036</Words>
  <Application>Microsoft Office PowerPoint</Application>
  <PresentationFormat>Widescreen</PresentationFormat>
  <Paragraphs>137</Paragraphs>
  <Slides>28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Cambria</vt:lpstr>
      <vt:lpstr>Century Gothic</vt:lpstr>
      <vt:lpstr>Savon</vt:lpstr>
      <vt:lpstr>Divine Attributes</vt:lpstr>
      <vt:lpstr>God is sovereign</vt:lpstr>
      <vt:lpstr>God is omniscient</vt:lpstr>
      <vt:lpstr>God is omnipresent</vt:lpstr>
      <vt:lpstr>God is everlasting</vt:lpstr>
      <vt:lpstr>God is immutable</vt:lpstr>
      <vt:lpstr>God is transcendent</vt:lpstr>
      <vt:lpstr>God is a creator</vt:lpstr>
      <vt:lpstr>God is a savior</vt:lpstr>
      <vt:lpstr>God is just</vt:lpstr>
      <vt:lpstr>God is holy</vt:lpstr>
      <vt:lpstr>God is worthy</vt:lpstr>
      <vt:lpstr>God is glorious</vt:lpstr>
      <vt:lpstr>God is wise and strong</vt:lpstr>
      <vt:lpstr>God is good</vt:lpstr>
      <vt:lpstr>God is love</vt:lpstr>
      <vt:lpstr>God is merciful</vt:lpstr>
      <vt:lpstr>God is faithful</vt:lpstr>
      <vt:lpstr>God is compassionate and gracious</vt:lpstr>
      <vt:lpstr>God is a healer</vt:lpstr>
      <vt:lpstr>God is a provider</vt:lpstr>
      <vt:lpstr>God is truthful</vt:lpstr>
      <vt:lpstr>God is righteous</vt:lpstr>
      <vt:lpstr>God is just</vt:lpstr>
      <vt:lpstr>God is self-sufficient</vt:lpstr>
      <vt:lpstr>God is jealous</vt:lpstr>
      <vt:lpstr>Sources</vt:lpstr>
      <vt:lpstr>Deepagam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2024-12-05T11:59:28Z</dcterms:created>
  <dcterms:modified xsi:type="dcterms:W3CDTF">2024-12-06T05:54:41Z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